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0" name="Shape 3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mailto:info@degordian.com" TargetMode="External"/><Relationship Id="rId6" Type="http://schemas.openxmlformats.org/officeDocument/2006/relationships/image" Target="../media/image9.png"/><Relationship Id="rId7" Type="http://schemas.openxmlformats.org/officeDocument/2006/relationships/hyperlink" Target="http://degordian.com" TargetMode="External"/><Relationship Id="rId8" Type="http://schemas.openxmlformats.org/officeDocument/2006/relationships/image" Target="../media/image10.png"/><Relationship Id="rId9" Type="http://schemas.openxmlformats.org/officeDocument/2006/relationships/hyperlink" Target="http://facebook.com/degordian" TargetMode="External"/><Relationship Id="rId10" Type="http://schemas.openxmlformats.org/officeDocument/2006/relationships/image" Target="../media/image11.png"/><Relationship Id="rId11" Type="http://schemas.openxmlformats.org/officeDocument/2006/relationships/hyperlink" Target="http://twitter.com/degordian" TargetMode="Externa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Naslovna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6771" y="4991387"/>
            <a:ext cx="10250459" cy="273448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onl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ontrary to popular belief an independent…"/>
          <p:cNvSpPr txBox="1"/>
          <p:nvPr>
            <p:ph type="body" sz="half" idx="13"/>
          </p:nvPr>
        </p:nvSpPr>
        <p:spPr>
          <a:xfrm>
            <a:off x="2561241" y="3819077"/>
            <a:ext cx="15481329" cy="5692844"/>
          </a:xfrm>
          <a:prstGeom prst="rect">
            <a:avLst/>
          </a:prstGeom>
        </p:spPr>
        <p:txBody>
          <a:bodyPr anchor="t"/>
          <a:lstStyle/>
          <a:p>
            <a:pPr marL="762000" indent="-762000">
              <a:spcBef>
                <a:spcPts val="3000"/>
              </a:spcBef>
              <a:buClr>
                <a:srgbClr val="EF3F35"/>
              </a:buClr>
              <a:buSzPct val="35000"/>
              <a:defRPr sz="6000">
                <a:solidFill>
                  <a:srgbClr val="FFFFFF"/>
                </a:solidFill>
              </a:defRPr>
            </a:pPr>
            <a:r>
              <a:t>Contrary to popular belief an independent </a:t>
            </a:r>
          </a:p>
          <a:p>
            <a:pPr marL="762000" indent="-762000">
              <a:spcBef>
                <a:spcPts val="3000"/>
              </a:spcBef>
              <a:buClr>
                <a:srgbClr val="EF3F35"/>
              </a:buClr>
              <a:buSzPct val="35000"/>
              <a:defRPr sz="6000">
                <a:solidFill>
                  <a:srgbClr val="FFFFFF"/>
                </a:solidFill>
              </a:defRPr>
            </a:pPr>
            <a:r>
              <a:t>There are many variations of passages &amp; marketing agency</a:t>
            </a:r>
          </a:p>
          <a:p>
            <a:pPr marL="762000" indent="-762000">
              <a:spcBef>
                <a:spcPts val="3000"/>
              </a:spcBef>
              <a:buClr>
                <a:srgbClr val="EF3F35"/>
              </a:buClr>
              <a:buSzPct val="35000"/>
              <a:defRPr sz="6000">
                <a:solidFill>
                  <a:srgbClr val="FFFFFF"/>
                </a:solidFill>
              </a:defRPr>
            </a:pPr>
            <a:r>
              <a:t>The point of using Lorem Ipsum</a:t>
            </a:r>
          </a:p>
        </p:txBody>
      </p:sp>
      <p:sp>
        <p:nvSpPr>
          <p:cNvPr id="116" name="01 About Us"/>
          <p:cNvSpPr txBox="1"/>
          <p:nvPr>
            <p:ph type="body" sz="quarter" idx="14"/>
          </p:nvPr>
        </p:nvSpPr>
        <p:spPr>
          <a:xfrm>
            <a:off x="3424885" y="615477"/>
            <a:ext cx="1644371" cy="56007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900">
                <a:solidFill>
                  <a:srgbClr val="FFFFFF"/>
                </a:solidFill>
              </a:defRPr>
            </a:lvl1pPr>
          </a:lstStyle>
          <a:p>
            <a:pPr/>
            <a:r>
              <a:t>01 About Us</a:t>
            </a:r>
          </a:p>
        </p:txBody>
      </p:sp>
      <p:pic>
        <p:nvPicPr>
          <p:cNvPr id="1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83752" y="12729901"/>
            <a:ext cx="367215" cy="473076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na slici sa overlayom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Image"/>
          <p:cNvSpPr/>
          <p:nvPr>
            <p:ph type="pic" idx="13"/>
          </p:nvPr>
        </p:nvSpPr>
        <p:spPr>
          <a:xfrm>
            <a:off x="-192882" y="11906"/>
            <a:ext cx="24769812" cy="136920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6" name="Rectangle"/>
          <p:cNvSpPr/>
          <p:nvPr/>
        </p:nvSpPr>
        <p:spPr>
          <a:xfrm>
            <a:off x="-32549" y="-44828"/>
            <a:ext cx="24449097" cy="13831056"/>
          </a:xfrm>
          <a:prstGeom prst="rect">
            <a:avLst/>
          </a:prstGeom>
          <a:solidFill>
            <a:srgbClr val="000000">
              <a:alpha val="86808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7" name="Rectangle"/>
          <p:cNvSpPr/>
          <p:nvPr/>
        </p:nvSpPr>
        <p:spPr>
          <a:xfrm>
            <a:off x="-64926" y="-16045"/>
            <a:ext cx="175950" cy="137480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8" name="Square"/>
          <p:cNvSpPr/>
          <p:nvPr/>
        </p:nvSpPr>
        <p:spPr>
          <a:xfrm>
            <a:off x="23161513" y="12560591"/>
            <a:ext cx="811696" cy="811696"/>
          </a:xfrm>
          <a:prstGeom prst="rect">
            <a:avLst/>
          </a:prstGeom>
          <a:solidFill>
            <a:srgbClr val="EF3F3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04738" y="12756938"/>
            <a:ext cx="325243" cy="419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01 About Us"/>
          <p:cNvSpPr txBox="1"/>
          <p:nvPr>
            <p:ph type="body" sz="quarter" idx="14"/>
          </p:nvPr>
        </p:nvSpPr>
        <p:spPr>
          <a:xfrm>
            <a:off x="3424885" y="615477"/>
            <a:ext cx="1644371" cy="56007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900">
                <a:solidFill>
                  <a:srgbClr val="FFFFFF"/>
                </a:solidFill>
              </a:defRPr>
            </a:lvl1pPr>
          </a:lstStyle>
          <a:p>
            <a:pPr/>
            <a:r>
              <a:t>01 About Us</a:t>
            </a:r>
          </a:p>
        </p:txBody>
      </p:sp>
      <p:sp>
        <p:nvSpPr>
          <p:cNvPr id="131" name="Our mission is to create meaningful experiences infused with emotion and executed with excellence. Experiences that engage, inspire and make you curious."/>
          <p:cNvSpPr txBox="1"/>
          <p:nvPr>
            <p:ph type="body" sz="half" idx="15"/>
          </p:nvPr>
        </p:nvSpPr>
        <p:spPr>
          <a:xfrm>
            <a:off x="3429000" y="3020218"/>
            <a:ext cx="14576506" cy="7090699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7400">
                <a:solidFill>
                  <a:srgbClr val="FFFFFF"/>
                </a:solidFill>
              </a:defRPr>
            </a:pPr>
            <a:r>
              <a:t>Our mission is to create </a:t>
            </a:r>
            <a:r>
              <a:rPr>
                <a:solidFill>
                  <a:srgbClr val="A6AAA9"/>
                </a:solidFill>
              </a:rPr>
              <a:t>meaningful experiences</a:t>
            </a:r>
            <a:r>
              <a:t> infused with </a:t>
            </a:r>
            <a:r>
              <a:rPr>
                <a:solidFill>
                  <a:srgbClr val="A6AAA9"/>
                </a:solidFill>
              </a:rPr>
              <a:t>emotion</a:t>
            </a:r>
            <a:r>
              <a:t> and executed with </a:t>
            </a:r>
            <a:r>
              <a:rPr>
                <a:solidFill>
                  <a:srgbClr val="A6AAA9"/>
                </a:solidFill>
              </a:rPr>
              <a:t>excellence</a:t>
            </a:r>
            <a:r>
              <a:t>. Experiences that engage, inspire and make you curious.</a:t>
            </a:r>
          </a:p>
        </p:txBody>
      </p:sp>
      <p:sp>
        <p:nvSpPr>
          <p:cNvPr id="132" name="Corporate Presentation"/>
          <p:cNvSpPr txBox="1"/>
          <p:nvPr>
            <p:ph type="body" sz="quarter" idx="16"/>
          </p:nvPr>
        </p:nvSpPr>
        <p:spPr>
          <a:xfrm>
            <a:off x="4631506" y="12761848"/>
            <a:ext cx="1990295" cy="3587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Corporate Presentation</a:t>
            </a:r>
          </a:p>
        </p:txBody>
      </p:sp>
      <p:sp>
        <p:nvSpPr>
          <p:cNvPr id="133" name="Degordian  —"/>
          <p:cNvSpPr txBox="1"/>
          <p:nvPr/>
        </p:nvSpPr>
        <p:spPr>
          <a:xfrm>
            <a:off x="3425228" y="12761848"/>
            <a:ext cx="1268781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Degordian  —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na slici sa overlayom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mage"/>
          <p:cNvSpPr/>
          <p:nvPr>
            <p:ph type="pic" idx="13"/>
          </p:nvPr>
        </p:nvSpPr>
        <p:spPr>
          <a:xfrm>
            <a:off x="-192882" y="11906"/>
            <a:ext cx="24769812" cy="136920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2" name="Rectangle"/>
          <p:cNvSpPr/>
          <p:nvPr/>
        </p:nvSpPr>
        <p:spPr>
          <a:xfrm>
            <a:off x="122937" y="-44828"/>
            <a:ext cx="24449096" cy="13831056"/>
          </a:xfrm>
          <a:prstGeom prst="rect">
            <a:avLst/>
          </a:prstGeom>
          <a:solidFill>
            <a:srgbClr val="061210">
              <a:alpha val="93808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43" name="Rectangle"/>
          <p:cNvSpPr/>
          <p:nvPr/>
        </p:nvSpPr>
        <p:spPr>
          <a:xfrm>
            <a:off x="-64926" y="-16045"/>
            <a:ext cx="175950" cy="137480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44" name="01 About Us"/>
          <p:cNvSpPr txBox="1"/>
          <p:nvPr>
            <p:ph type="body" sz="quarter" idx="14"/>
          </p:nvPr>
        </p:nvSpPr>
        <p:spPr>
          <a:xfrm>
            <a:off x="3433970" y="615477"/>
            <a:ext cx="1644371" cy="56007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900">
                <a:solidFill>
                  <a:srgbClr val="FFFFFF"/>
                </a:solidFill>
              </a:defRPr>
            </a:lvl1pPr>
          </a:lstStyle>
          <a:p>
            <a:pPr/>
            <a:r>
              <a:t>01 About Us</a:t>
            </a:r>
          </a:p>
        </p:txBody>
      </p:sp>
      <p:sp>
        <p:nvSpPr>
          <p:cNvPr id="145" name="Our mission is to create meaningful experiences infused with emotion and executed with excellence. Experiences that engage, inspire and make you curious."/>
          <p:cNvSpPr txBox="1"/>
          <p:nvPr>
            <p:ph type="body" sz="half" idx="15"/>
          </p:nvPr>
        </p:nvSpPr>
        <p:spPr>
          <a:xfrm>
            <a:off x="3425987" y="3020218"/>
            <a:ext cx="14576507" cy="7090699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7400"/>
            </a:pPr>
            <a:r>
              <a:rPr>
                <a:solidFill>
                  <a:srgbClr val="FFFFFF"/>
                </a:solidFill>
              </a:rPr>
              <a:t>Our mission is to create </a:t>
            </a:r>
            <a:r>
              <a:rPr>
                <a:solidFill>
                  <a:srgbClr val="C0C0C0"/>
                </a:solidFill>
              </a:rPr>
              <a:t>meaningful experiences</a:t>
            </a:r>
            <a:r>
              <a:rPr>
                <a:solidFill>
                  <a:srgbClr val="FFFFFF"/>
                </a:solidFill>
              </a:rPr>
              <a:t> infused with </a:t>
            </a:r>
            <a:r>
              <a:rPr>
                <a:solidFill>
                  <a:srgbClr val="C0C0C0"/>
                </a:solidFill>
              </a:rPr>
              <a:t>emotion</a:t>
            </a:r>
            <a:r>
              <a:rPr>
                <a:solidFill>
                  <a:srgbClr val="FFFFFF"/>
                </a:solidFill>
              </a:rPr>
              <a:t> and executed with excellence. Experiences that engage, inspire and make you curious.</a:t>
            </a:r>
          </a:p>
        </p:txBody>
      </p:sp>
      <p:sp>
        <p:nvSpPr>
          <p:cNvPr id="146" name="Corporate Presentation"/>
          <p:cNvSpPr txBox="1"/>
          <p:nvPr>
            <p:ph type="body" sz="quarter" idx="16"/>
          </p:nvPr>
        </p:nvSpPr>
        <p:spPr>
          <a:xfrm>
            <a:off x="4636421" y="12761848"/>
            <a:ext cx="1990294" cy="3587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Corporate Presentation</a:t>
            </a:r>
          </a:p>
        </p:txBody>
      </p:sp>
      <p:sp>
        <p:nvSpPr>
          <p:cNvPr id="147" name="Degordian  —"/>
          <p:cNvSpPr txBox="1"/>
          <p:nvPr/>
        </p:nvSpPr>
        <p:spPr>
          <a:xfrm>
            <a:off x="3430142" y="12761848"/>
            <a:ext cx="1268782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Degordian  —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83752" y="12729901"/>
            <a:ext cx="367215" cy="47307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aslov i Slik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"/>
          <p:cNvSpPr/>
          <p:nvPr/>
        </p:nvSpPr>
        <p:spPr>
          <a:xfrm>
            <a:off x="-64926" y="-3345"/>
            <a:ext cx="160996" cy="137480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57" name="01 About Us"/>
          <p:cNvSpPr txBox="1"/>
          <p:nvPr>
            <p:ph type="body" sz="quarter" idx="13"/>
          </p:nvPr>
        </p:nvSpPr>
        <p:spPr>
          <a:xfrm>
            <a:off x="3429000" y="615477"/>
            <a:ext cx="1644370" cy="56007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900">
                <a:solidFill>
                  <a:srgbClr val="FFFFFF"/>
                </a:solidFill>
              </a:defRPr>
            </a:lvl1pPr>
          </a:lstStyle>
          <a:p>
            <a:pPr/>
            <a:r>
              <a:t>01 About Us</a:t>
            </a:r>
          </a:p>
        </p:txBody>
      </p:sp>
      <p:sp>
        <p:nvSpPr>
          <p:cNvPr id="158" name="Our approach is…"/>
          <p:cNvSpPr txBox="1"/>
          <p:nvPr>
            <p:ph type="body" sz="quarter" idx="14"/>
          </p:nvPr>
        </p:nvSpPr>
        <p:spPr>
          <a:xfrm>
            <a:off x="3429000" y="3791835"/>
            <a:ext cx="14247225" cy="2468692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7400">
                <a:solidFill>
                  <a:srgbClr val="FFFFFF"/>
                </a:solidFill>
              </a:defRPr>
            </a:pPr>
            <a:r>
              <a:t>Our approach is </a:t>
            </a:r>
          </a:p>
          <a:p>
            <a:pPr marL="0" indent="0">
              <a:spcBef>
                <a:spcPts val="0"/>
              </a:spcBef>
              <a:buSzTx/>
              <a:buNone/>
              <a:defRPr sz="7400">
                <a:solidFill>
                  <a:srgbClr val="FFFFFF"/>
                </a:solidFill>
              </a:defRPr>
            </a:pPr>
            <a:r>
              <a:t>Goal oriented &amp; User centric</a:t>
            </a:r>
          </a:p>
        </p:txBody>
      </p:sp>
      <p:sp>
        <p:nvSpPr>
          <p:cNvPr id="159" name="Knowing your business goals, target audience and their behaviors helps us provide meaningful experiences infused with emotion and executed with excellence."/>
          <p:cNvSpPr txBox="1"/>
          <p:nvPr>
            <p:ph type="body" sz="quarter" idx="15"/>
          </p:nvPr>
        </p:nvSpPr>
        <p:spPr>
          <a:xfrm>
            <a:off x="3429000" y="6599785"/>
            <a:ext cx="11997502" cy="33358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Knowing your business goals, target audience and their behaviors helps us provide meaningful experiences infused with emotion and executed with excellence.</a:t>
            </a:r>
          </a:p>
        </p:txBody>
      </p:sp>
      <p:sp>
        <p:nvSpPr>
          <p:cNvPr id="160" name="Corporate Presentation"/>
          <p:cNvSpPr txBox="1"/>
          <p:nvPr>
            <p:ph type="body" sz="quarter" idx="16"/>
          </p:nvPr>
        </p:nvSpPr>
        <p:spPr>
          <a:xfrm>
            <a:off x="4636421" y="12761848"/>
            <a:ext cx="1990294" cy="3587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Corporate Presentation</a:t>
            </a:r>
          </a:p>
        </p:txBody>
      </p:sp>
      <p:sp>
        <p:nvSpPr>
          <p:cNvPr id="161" name="Degordian  —"/>
          <p:cNvSpPr txBox="1"/>
          <p:nvPr/>
        </p:nvSpPr>
        <p:spPr>
          <a:xfrm>
            <a:off x="3430142" y="12761848"/>
            <a:ext cx="1268782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Degordian  —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83752" y="12729901"/>
            <a:ext cx="367215" cy="473076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aslov &amp; Ik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-64926" y="-16045"/>
            <a:ext cx="160996" cy="137480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71" name="Square"/>
          <p:cNvSpPr/>
          <p:nvPr/>
        </p:nvSpPr>
        <p:spPr>
          <a:xfrm>
            <a:off x="23161513" y="12560591"/>
            <a:ext cx="811696" cy="811696"/>
          </a:xfrm>
          <a:prstGeom prst="rect">
            <a:avLst/>
          </a:prstGeom>
          <a:solidFill>
            <a:srgbClr val="EF3F3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04738" y="12756938"/>
            <a:ext cx="325243" cy="41900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Rectangle"/>
          <p:cNvSpPr/>
          <p:nvPr/>
        </p:nvSpPr>
        <p:spPr>
          <a:xfrm>
            <a:off x="-64926" y="-3345"/>
            <a:ext cx="160996" cy="137480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74" name="Our approach"/>
          <p:cNvSpPr txBox="1"/>
          <p:nvPr>
            <p:ph type="body" sz="quarter" idx="13"/>
          </p:nvPr>
        </p:nvSpPr>
        <p:spPr>
          <a:xfrm>
            <a:off x="3429000" y="2032000"/>
            <a:ext cx="14247225" cy="139702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400">
                <a:solidFill>
                  <a:srgbClr val="FFFFFF"/>
                </a:solidFill>
              </a:defRPr>
            </a:lvl1pPr>
          </a:lstStyle>
          <a:p>
            <a:pPr/>
            <a:r>
              <a:t>Our approach</a:t>
            </a:r>
          </a:p>
        </p:txBody>
      </p:sp>
      <p:sp>
        <p:nvSpPr>
          <p:cNvPr id="175" name="02 Process and Services"/>
          <p:cNvSpPr txBox="1"/>
          <p:nvPr>
            <p:ph type="body" sz="quarter" idx="14"/>
          </p:nvPr>
        </p:nvSpPr>
        <p:spPr>
          <a:xfrm>
            <a:off x="3429000" y="615477"/>
            <a:ext cx="2894058" cy="56007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900">
                <a:solidFill>
                  <a:srgbClr val="FFFFFF"/>
                </a:solidFill>
              </a:defRPr>
            </a:lvl1pPr>
          </a:lstStyle>
          <a:p>
            <a:pPr/>
            <a:r>
              <a:t>02 Process and Services</a:t>
            </a:r>
          </a:p>
        </p:txBody>
      </p:sp>
      <p:sp>
        <p:nvSpPr>
          <p:cNvPr id="176" name="Strategic"/>
          <p:cNvSpPr txBox="1"/>
          <p:nvPr>
            <p:ph type="body" sz="quarter" idx="15"/>
          </p:nvPr>
        </p:nvSpPr>
        <p:spPr>
          <a:xfrm>
            <a:off x="3377075" y="7740398"/>
            <a:ext cx="1677294" cy="5746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Strategic</a:t>
            </a:r>
          </a:p>
        </p:txBody>
      </p:sp>
      <p:sp>
        <p:nvSpPr>
          <p:cNvPr id="177" name="ikona_transparentno.png"/>
          <p:cNvSpPr/>
          <p:nvPr>
            <p:ph type="pic" sz="quarter" idx="16"/>
          </p:nvPr>
        </p:nvSpPr>
        <p:spPr>
          <a:xfrm>
            <a:off x="10859792" y="5033536"/>
            <a:ext cx="2155188" cy="189508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8" name="User centric"/>
          <p:cNvSpPr txBox="1"/>
          <p:nvPr>
            <p:ph type="body" sz="quarter" idx="17"/>
          </p:nvPr>
        </p:nvSpPr>
        <p:spPr>
          <a:xfrm>
            <a:off x="6725398" y="7740398"/>
            <a:ext cx="2211215" cy="5746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User centric</a:t>
            </a:r>
          </a:p>
        </p:txBody>
      </p:sp>
      <p:sp>
        <p:nvSpPr>
          <p:cNvPr id="179" name="Transparent"/>
          <p:cNvSpPr txBox="1"/>
          <p:nvPr>
            <p:ph type="body" sz="quarter" idx="18"/>
          </p:nvPr>
        </p:nvSpPr>
        <p:spPr>
          <a:xfrm>
            <a:off x="10841762" y="7740398"/>
            <a:ext cx="2191247" cy="5746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Transparent</a:t>
            </a:r>
          </a:p>
        </p:txBody>
      </p:sp>
      <p:sp>
        <p:nvSpPr>
          <p:cNvPr id="180" name="Partnership"/>
          <p:cNvSpPr txBox="1"/>
          <p:nvPr>
            <p:ph type="body" sz="quarter" idx="19"/>
          </p:nvPr>
        </p:nvSpPr>
        <p:spPr>
          <a:xfrm>
            <a:off x="14938157" y="7740398"/>
            <a:ext cx="2131691" cy="5746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Partnership</a:t>
            </a:r>
          </a:p>
        </p:txBody>
      </p:sp>
      <p:sp>
        <p:nvSpPr>
          <p:cNvPr id="181" name="International"/>
          <p:cNvSpPr txBox="1"/>
          <p:nvPr>
            <p:ph type="body" sz="quarter" idx="20"/>
          </p:nvPr>
        </p:nvSpPr>
        <p:spPr>
          <a:xfrm>
            <a:off x="18827670" y="7740398"/>
            <a:ext cx="2289350" cy="5746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International</a:t>
            </a:r>
          </a:p>
        </p:txBody>
      </p:sp>
      <p:sp>
        <p:nvSpPr>
          <p:cNvPr id="182" name="Image"/>
          <p:cNvSpPr/>
          <p:nvPr>
            <p:ph type="pic" sz="quarter" idx="21"/>
          </p:nvPr>
        </p:nvSpPr>
        <p:spPr>
          <a:xfrm>
            <a:off x="3580722" y="4847854"/>
            <a:ext cx="1269857" cy="18952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83" name="Image"/>
          <p:cNvSpPr/>
          <p:nvPr>
            <p:ph type="pic" sz="quarter" idx="22"/>
          </p:nvPr>
        </p:nvSpPr>
        <p:spPr>
          <a:xfrm>
            <a:off x="6992360" y="4956747"/>
            <a:ext cx="1677293" cy="16772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84" name="Image"/>
          <p:cNvSpPr/>
          <p:nvPr>
            <p:ph type="pic" sz="quarter" idx="23"/>
          </p:nvPr>
        </p:nvSpPr>
        <p:spPr>
          <a:xfrm>
            <a:off x="14966171" y="5253419"/>
            <a:ext cx="2155188" cy="14553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85" name="Image"/>
          <p:cNvSpPr/>
          <p:nvPr>
            <p:ph type="pic" sz="quarter" idx="24"/>
          </p:nvPr>
        </p:nvSpPr>
        <p:spPr>
          <a:xfrm>
            <a:off x="19134146" y="4957192"/>
            <a:ext cx="1676401" cy="16764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86" name="Corporate Presentation"/>
          <p:cNvSpPr txBox="1"/>
          <p:nvPr>
            <p:ph type="body" sz="quarter" idx="25"/>
          </p:nvPr>
        </p:nvSpPr>
        <p:spPr>
          <a:xfrm>
            <a:off x="4636421" y="12761848"/>
            <a:ext cx="1990294" cy="3587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Corporate Presentation</a:t>
            </a:r>
          </a:p>
        </p:txBody>
      </p:sp>
      <p:sp>
        <p:nvSpPr>
          <p:cNvPr id="187" name="Degordian  —"/>
          <p:cNvSpPr txBox="1"/>
          <p:nvPr/>
        </p:nvSpPr>
        <p:spPr>
          <a:xfrm>
            <a:off x="3430142" y="12761848"/>
            <a:ext cx="1268782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Degordian  —</a:t>
            </a:r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Klijen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"/>
          <p:cNvSpPr/>
          <p:nvPr/>
        </p:nvSpPr>
        <p:spPr>
          <a:xfrm>
            <a:off x="-64926" y="-16045"/>
            <a:ext cx="160996" cy="137480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96" name="Rectangle"/>
          <p:cNvSpPr/>
          <p:nvPr/>
        </p:nvSpPr>
        <p:spPr>
          <a:xfrm>
            <a:off x="-64926" y="-3345"/>
            <a:ext cx="160996" cy="137480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97" name="Clients"/>
          <p:cNvSpPr txBox="1"/>
          <p:nvPr>
            <p:ph type="body" sz="quarter" idx="13"/>
          </p:nvPr>
        </p:nvSpPr>
        <p:spPr>
          <a:xfrm>
            <a:off x="3429000" y="2032000"/>
            <a:ext cx="14247225" cy="139702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400">
                <a:solidFill>
                  <a:srgbClr val="FFFFFF"/>
                </a:solidFill>
              </a:defRPr>
            </a:lvl1pPr>
          </a:lstStyle>
          <a:p>
            <a:pPr/>
            <a:r>
              <a:t>Clients</a:t>
            </a:r>
          </a:p>
        </p:txBody>
      </p:sp>
      <p:sp>
        <p:nvSpPr>
          <p:cNvPr id="198" name="02 Process and Services"/>
          <p:cNvSpPr txBox="1"/>
          <p:nvPr>
            <p:ph type="body" sz="quarter" idx="14"/>
          </p:nvPr>
        </p:nvSpPr>
        <p:spPr>
          <a:xfrm>
            <a:off x="3429000" y="615477"/>
            <a:ext cx="2894058" cy="56007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900">
                <a:solidFill>
                  <a:srgbClr val="FFFFFF"/>
                </a:solidFill>
              </a:defRPr>
            </a:lvl1pPr>
          </a:lstStyle>
          <a:p>
            <a:pPr/>
            <a:r>
              <a:t>02 Process and Services</a:t>
            </a:r>
          </a:p>
        </p:txBody>
      </p:sp>
      <p:sp>
        <p:nvSpPr>
          <p:cNvPr id="199" name="Rectangle"/>
          <p:cNvSpPr/>
          <p:nvPr/>
        </p:nvSpPr>
        <p:spPr>
          <a:xfrm>
            <a:off x="-64926" y="-3345"/>
            <a:ext cx="160996" cy="137480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00" name="Line"/>
          <p:cNvSpPr/>
          <p:nvPr/>
        </p:nvSpPr>
        <p:spPr>
          <a:xfrm flipV="1">
            <a:off x="7125720" y="3981831"/>
            <a:ext cx="1" cy="7394131"/>
          </a:xfrm>
          <a:prstGeom prst="line">
            <a:avLst/>
          </a:prstGeom>
          <a:ln w="12700">
            <a:solidFill>
              <a:srgbClr val="DCDEE0">
                <a:alpha val="2444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201" name="Line"/>
          <p:cNvSpPr/>
          <p:nvPr/>
        </p:nvSpPr>
        <p:spPr>
          <a:xfrm flipV="1">
            <a:off x="10833414" y="4007231"/>
            <a:ext cx="1" cy="7394131"/>
          </a:xfrm>
          <a:prstGeom prst="line">
            <a:avLst/>
          </a:prstGeom>
          <a:ln w="12700">
            <a:solidFill>
              <a:srgbClr val="DCDEE0">
                <a:alpha val="2444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202" name="Line"/>
          <p:cNvSpPr/>
          <p:nvPr/>
        </p:nvSpPr>
        <p:spPr>
          <a:xfrm flipV="1">
            <a:off x="14528408" y="4007231"/>
            <a:ext cx="1" cy="7394131"/>
          </a:xfrm>
          <a:prstGeom prst="line">
            <a:avLst/>
          </a:prstGeom>
          <a:ln w="12700">
            <a:solidFill>
              <a:srgbClr val="DCDEE0">
                <a:alpha val="2444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203" name="Line"/>
          <p:cNvSpPr/>
          <p:nvPr/>
        </p:nvSpPr>
        <p:spPr>
          <a:xfrm flipV="1">
            <a:off x="18228524" y="4007231"/>
            <a:ext cx="1" cy="7394131"/>
          </a:xfrm>
          <a:prstGeom prst="line">
            <a:avLst/>
          </a:prstGeom>
          <a:ln w="12700">
            <a:solidFill>
              <a:srgbClr val="DCDEE0">
                <a:alpha val="2444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204" name="Line"/>
          <p:cNvSpPr/>
          <p:nvPr/>
        </p:nvSpPr>
        <p:spPr>
          <a:xfrm flipH="1" flipV="1">
            <a:off x="3423569" y="6450657"/>
            <a:ext cx="18464195" cy="1"/>
          </a:xfrm>
          <a:prstGeom prst="line">
            <a:avLst/>
          </a:prstGeom>
          <a:ln w="12700">
            <a:solidFill>
              <a:srgbClr val="DCDEE0">
                <a:alpha val="2444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205" name="Line"/>
          <p:cNvSpPr/>
          <p:nvPr/>
        </p:nvSpPr>
        <p:spPr>
          <a:xfrm flipH="1" flipV="1">
            <a:off x="3423569" y="8952557"/>
            <a:ext cx="18464195" cy="1"/>
          </a:xfrm>
          <a:prstGeom prst="line">
            <a:avLst/>
          </a:prstGeom>
          <a:ln w="12700">
            <a:solidFill>
              <a:srgbClr val="DCDEE0">
                <a:alpha val="2444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206" name="Image"/>
          <p:cNvSpPr/>
          <p:nvPr>
            <p:ph type="pic" sz="quarter" idx="15"/>
          </p:nvPr>
        </p:nvSpPr>
        <p:spPr>
          <a:xfrm>
            <a:off x="11895278" y="4298876"/>
            <a:ext cx="1563539" cy="1651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07" name="Image"/>
          <p:cNvSpPr/>
          <p:nvPr>
            <p:ph type="pic" sz="quarter" idx="16"/>
          </p:nvPr>
        </p:nvSpPr>
        <p:spPr>
          <a:xfrm>
            <a:off x="11407122" y="7406753"/>
            <a:ext cx="2540001" cy="54428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08" name="Image"/>
          <p:cNvSpPr/>
          <p:nvPr>
            <p:ph type="pic" sz="quarter" idx="17"/>
          </p:nvPr>
        </p:nvSpPr>
        <p:spPr>
          <a:xfrm>
            <a:off x="15743465" y="7043896"/>
            <a:ext cx="1270001" cy="1270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09" name="Image"/>
          <p:cNvSpPr/>
          <p:nvPr>
            <p:ph type="pic" sz="quarter" idx="18"/>
          </p:nvPr>
        </p:nvSpPr>
        <p:spPr>
          <a:xfrm>
            <a:off x="8290855" y="4442674"/>
            <a:ext cx="1363407" cy="136340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0" name="Image"/>
          <p:cNvSpPr/>
          <p:nvPr>
            <p:ph type="pic" sz="quarter" idx="19"/>
          </p:nvPr>
        </p:nvSpPr>
        <p:spPr>
          <a:xfrm>
            <a:off x="3704583" y="7247096"/>
            <a:ext cx="2918764" cy="86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1" name="Image"/>
          <p:cNvSpPr/>
          <p:nvPr>
            <p:ph type="pic" sz="quarter" idx="20"/>
          </p:nvPr>
        </p:nvSpPr>
        <p:spPr>
          <a:xfrm>
            <a:off x="4349703" y="9371682"/>
            <a:ext cx="1628303" cy="16997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2" name="Image"/>
          <p:cNvSpPr/>
          <p:nvPr>
            <p:ph type="pic" sz="quarter" idx="21"/>
          </p:nvPr>
        </p:nvSpPr>
        <p:spPr>
          <a:xfrm>
            <a:off x="14984485" y="9497888"/>
            <a:ext cx="2787961" cy="14472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3" name="Image"/>
          <p:cNvSpPr/>
          <p:nvPr>
            <p:ph type="pic" sz="quarter" idx="22"/>
          </p:nvPr>
        </p:nvSpPr>
        <p:spPr>
          <a:xfrm>
            <a:off x="11895278" y="9472290"/>
            <a:ext cx="1663701" cy="1498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4" name="Image"/>
          <p:cNvSpPr/>
          <p:nvPr>
            <p:ph type="pic" sz="quarter" idx="23"/>
          </p:nvPr>
        </p:nvSpPr>
        <p:spPr>
          <a:xfrm>
            <a:off x="3623583" y="4740833"/>
            <a:ext cx="3080619" cy="76708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5" name="Image"/>
          <p:cNvSpPr/>
          <p:nvPr>
            <p:ph type="pic" sz="quarter" idx="24"/>
          </p:nvPr>
        </p:nvSpPr>
        <p:spPr>
          <a:xfrm>
            <a:off x="19489956" y="7004452"/>
            <a:ext cx="1524001" cy="1524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6" name="Image"/>
          <p:cNvSpPr/>
          <p:nvPr>
            <p:ph type="pic" sz="quarter" idx="25"/>
          </p:nvPr>
        </p:nvSpPr>
        <p:spPr>
          <a:xfrm>
            <a:off x="7657141" y="9241771"/>
            <a:ext cx="2681635" cy="19850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7" name="Image"/>
          <p:cNvSpPr/>
          <p:nvPr>
            <p:ph type="pic" sz="quarter" idx="26"/>
          </p:nvPr>
        </p:nvSpPr>
        <p:spPr>
          <a:xfrm>
            <a:off x="18911138" y="9454810"/>
            <a:ext cx="2681635" cy="153356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8" name="Image"/>
          <p:cNvSpPr/>
          <p:nvPr>
            <p:ph type="pic" sz="quarter" idx="27"/>
          </p:nvPr>
        </p:nvSpPr>
        <p:spPr>
          <a:xfrm>
            <a:off x="7670852" y="6934827"/>
            <a:ext cx="2694684" cy="153356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9" name="Image"/>
          <p:cNvSpPr/>
          <p:nvPr>
            <p:ph type="pic" sz="quarter" idx="28"/>
          </p:nvPr>
        </p:nvSpPr>
        <p:spPr>
          <a:xfrm>
            <a:off x="19156865" y="4407620"/>
            <a:ext cx="1554801" cy="14334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0" name="Image"/>
          <p:cNvSpPr/>
          <p:nvPr>
            <p:ph type="pic" sz="quarter" idx="29"/>
          </p:nvPr>
        </p:nvSpPr>
        <p:spPr>
          <a:xfrm>
            <a:off x="15699982" y="4521126"/>
            <a:ext cx="1600201" cy="120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1" name="Corporate Presentation"/>
          <p:cNvSpPr txBox="1"/>
          <p:nvPr/>
        </p:nvSpPr>
        <p:spPr>
          <a:xfrm>
            <a:off x="4636421" y="12761848"/>
            <a:ext cx="1990294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Corporate Presentation</a:t>
            </a:r>
          </a:p>
        </p:txBody>
      </p:sp>
      <p:sp>
        <p:nvSpPr>
          <p:cNvPr id="222" name="Degordian  —"/>
          <p:cNvSpPr txBox="1"/>
          <p:nvPr/>
        </p:nvSpPr>
        <p:spPr>
          <a:xfrm>
            <a:off x="3430142" y="12761848"/>
            <a:ext cx="1268782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Degordian  —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83752" y="12729901"/>
            <a:ext cx="367215" cy="473076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aslov &amp; bulle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"/>
          <p:cNvSpPr/>
          <p:nvPr/>
        </p:nvSpPr>
        <p:spPr>
          <a:xfrm>
            <a:off x="-64926" y="-16045"/>
            <a:ext cx="160996" cy="137480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32" name="Rectangle"/>
          <p:cNvSpPr/>
          <p:nvPr/>
        </p:nvSpPr>
        <p:spPr>
          <a:xfrm>
            <a:off x="-64926" y="-3345"/>
            <a:ext cx="160996" cy="137480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33" name="Headline"/>
          <p:cNvSpPr txBox="1"/>
          <p:nvPr>
            <p:ph type="body" sz="quarter" idx="13"/>
          </p:nvPr>
        </p:nvSpPr>
        <p:spPr>
          <a:xfrm>
            <a:off x="3429000" y="2584693"/>
            <a:ext cx="11286537" cy="139702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400">
                <a:solidFill>
                  <a:srgbClr val="FFFFFF"/>
                </a:solidFill>
              </a:defRPr>
            </a:lvl1pPr>
          </a:lstStyle>
          <a:p>
            <a:pPr/>
            <a:r>
              <a:t>Headline</a:t>
            </a:r>
          </a:p>
        </p:txBody>
      </p:sp>
      <p:sp>
        <p:nvSpPr>
          <p:cNvPr id="234" name="02 Process and Services"/>
          <p:cNvSpPr txBox="1"/>
          <p:nvPr>
            <p:ph type="body" sz="quarter" idx="14"/>
          </p:nvPr>
        </p:nvSpPr>
        <p:spPr>
          <a:xfrm>
            <a:off x="3429000" y="615477"/>
            <a:ext cx="2894058" cy="56007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900">
                <a:solidFill>
                  <a:srgbClr val="FFFFFF"/>
                </a:solidFill>
              </a:defRPr>
            </a:lvl1pPr>
          </a:lstStyle>
          <a:p>
            <a:pPr/>
            <a:r>
              <a:t>02 Process and Services</a:t>
            </a:r>
          </a:p>
        </p:txBody>
      </p:sp>
      <p:sp>
        <p:nvSpPr>
          <p:cNvPr id="235" name="Lorem Ipsum is simply dummy text of the printing and typesetting industry. Lorem Ipsum has been the industry's standard dummy text ever since the 1500s.…"/>
          <p:cNvSpPr txBox="1"/>
          <p:nvPr>
            <p:ph type="body" sz="half" idx="15"/>
          </p:nvPr>
        </p:nvSpPr>
        <p:spPr>
          <a:xfrm>
            <a:off x="2922941" y="4571470"/>
            <a:ext cx="12298654" cy="6354058"/>
          </a:xfrm>
          <a:prstGeom prst="rect">
            <a:avLst/>
          </a:prstGeom>
        </p:spPr>
        <p:txBody>
          <a:bodyPr anchor="t"/>
          <a:lstStyle/>
          <a:p>
            <a:pPr marL="552450" indent="-552450" defTabSz="508254">
              <a:lnSpc>
                <a:spcPct val="140000"/>
              </a:lnSpc>
              <a:spcBef>
                <a:spcPts val="1700"/>
              </a:spcBef>
              <a:buClr>
                <a:srgbClr val="EF3F35"/>
              </a:buClr>
              <a:buSzPct val="50000"/>
              <a:defRPr sz="3828">
                <a:solidFill>
                  <a:srgbClr val="FFFFFF"/>
                </a:solidFill>
              </a:defRPr>
            </a:pPr>
            <a:r>
              <a:t>Lorem Ipsum is simply dummy text of the printing and typesetting industry. Lorem Ipsum has been the industry's standard dummy text ever since the 1500s.</a:t>
            </a:r>
          </a:p>
          <a:p>
            <a:pPr marL="552450" indent="-552450" defTabSz="508254">
              <a:lnSpc>
                <a:spcPct val="140000"/>
              </a:lnSpc>
              <a:spcBef>
                <a:spcPts val="1700"/>
              </a:spcBef>
              <a:buClr>
                <a:srgbClr val="EF3F35"/>
              </a:buClr>
              <a:buSzPct val="50000"/>
              <a:defRPr sz="3828">
                <a:solidFill>
                  <a:srgbClr val="FFFFFF"/>
                </a:solidFill>
              </a:defRPr>
            </a:pPr>
            <a:r>
              <a:t>It has survived not only five centuries, but also the leap into electronic typesetting, remaining essentially unchanged. It was popularised in the 1960s.</a:t>
            </a:r>
          </a:p>
        </p:txBody>
      </p:sp>
      <p:sp>
        <p:nvSpPr>
          <p:cNvPr id="236" name="Image"/>
          <p:cNvSpPr/>
          <p:nvPr>
            <p:ph type="pic" sz="quarter" idx="16"/>
          </p:nvPr>
        </p:nvSpPr>
        <p:spPr>
          <a:xfrm>
            <a:off x="16870196" y="2876590"/>
            <a:ext cx="6029675" cy="78283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7" name="Corporate Presentation"/>
          <p:cNvSpPr txBox="1"/>
          <p:nvPr>
            <p:ph type="body" sz="quarter" idx="17"/>
          </p:nvPr>
        </p:nvSpPr>
        <p:spPr>
          <a:xfrm>
            <a:off x="4636421" y="12761848"/>
            <a:ext cx="1990294" cy="3587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Corporate Presentation</a:t>
            </a:r>
          </a:p>
        </p:txBody>
      </p:sp>
      <p:sp>
        <p:nvSpPr>
          <p:cNvPr id="238" name="Degordian  —"/>
          <p:cNvSpPr txBox="1"/>
          <p:nvPr/>
        </p:nvSpPr>
        <p:spPr>
          <a:xfrm>
            <a:off x="3430142" y="12761848"/>
            <a:ext cx="1268782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Degordian  —</a:t>
            </a:r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83752" y="12729901"/>
            <a:ext cx="367215" cy="473076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aslov &amp; bulleti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"/>
          <p:cNvSpPr/>
          <p:nvPr/>
        </p:nvSpPr>
        <p:spPr>
          <a:xfrm>
            <a:off x="-64926" y="-16045"/>
            <a:ext cx="160996" cy="137480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48" name="Rectangle"/>
          <p:cNvSpPr/>
          <p:nvPr/>
        </p:nvSpPr>
        <p:spPr>
          <a:xfrm>
            <a:off x="-64926" y="-3345"/>
            <a:ext cx="160996" cy="137480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49" name="02 Process and Services"/>
          <p:cNvSpPr txBox="1"/>
          <p:nvPr>
            <p:ph type="body" sz="quarter" idx="13"/>
          </p:nvPr>
        </p:nvSpPr>
        <p:spPr>
          <a:xfrm>
            <a:off x="3429000" y="615477"/>
            <a:ext cx="2894058" cy="56007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900">
                <a:solidFill>
                  <a:srgbClr val="FFFFFF"/>
                </a:solidFill>
              </a:defRPr>
            </a:lvl1pPr>
          </a:lstStyle>
          <a:p>
            <a:pPr/>
            <a:r>
              <a:t>02 Process and Services</a:t>
            </a:r>
          </a:p>
        </p:txBody>
      </p:sp>
      <p:sp>
        <p:nvSpPr>
          <p:cNvPr id="250" name="Lorem Ipsum is simply dummy text…"/>
          <p:cNvSpPr txBox="1"/>
          <p:nvPr>
            <p:ph type="body" sz="quarter" idx="14"/>
          </p:nvPr>
        </p:nvSpPr>
        <p:spPr>
          <a:xfrm>
            <a:off x="11764540" y="3458514"/>
            <a:ext cx="9226240" cy="6798972"/>
          </a:xfrm>
          <a:prstGeom prst="rect">
            <a:avLst/>
          </a:prstGeom>
        </p:spPr>
        <p:txBody>
          <a:bodyPr anchor="t"/>
          <a:lstStyle/>
          <a:p>
            <a:pPr marL="603250" indent="-603250" defTabSz="554990">
              <a:lnSpc>
                <a:spcPct val="170000"/>
              </a:lnSpc>
              <a:spcBef>
                <a:spcPts val="0"/>
              </a:spcBef>
              <a:buClr>
                <a:srgbClr val="EF3F35"/>
              </a:buClr>
              <a:buSzPct val="50000"/>
              <a:defRPr sz="3800">
                <a:solidFill>
                  <a:srgbClr val="FFFFFF"/>
                </a:solidFill>
              </a:defRPr>
            </a:pPr>
            <a:r>
              <a:t>Lorem Ipsum is simply dummy text </a:t>
            </a:r>
          </a:p>
          <a:p>
            <a:pPr marL="603250" indent="-603250" defTabSz="554990">
              <a:lnSpc>
                <a:spcPct val="170000"/>
              </a:lnSpc>
              <a:spcBef>
                <a:spcPts val="0"/>
              </a:spcBef>
              <a:buClr>
                <a:srgbClr val="EF3F35"/>
              </a:buClr>
              <a:buSzPct val="50000"/>
              <a:defRPr sz="3800">
                <a:solidFill>
                  <a:srgbClr val="FFFFFF"/>
                </a:solidFill>
              </a:defRPr>
            </a:pPr>
            <a:r>
              <a:t>of the printing and typesetting industry.</a:t>
            </a:r>
          </a:p>
          <a:p>
            <a:pPr marL="603250" indent="-603250" defTabSz="554990">
              <a:lnSpc>
                <a:spcPct val="170000"/>
              </a:lnSpc>
              <a:spcBef>
                <a:spcPts val="0"/>
              </a:spcBef>
              <a:buClr>
                <a:srgbClr val="EF3F35"/>
              </a:buClr>
              <a:buSzPct val="50000"/>
              <a:defRPr sz="3800">
                <a:solidFill>
                  <a:srgbClr val="FFFFFF"/>
                </a:solidFill>
              </a:defRPr>
            </a:pPr>
            <a:r>
              <a:t>It has been the industry's standard </a:t>
            </a:r>
          </a:p>
          <a:p>
            <a:pPr marL="603250" indent="-603250" defTabSz="554990">
              <a:lnSpc>
                <a:spcPct val="170000"/>
              </a:lnSpc>
              <a:spcBef>
                <a:spcPts val="0"/>
              </a:spcBef>
              <a:buClr>
                <a:srgbClr val="EF3F35"/>
              </a:buClr>
              <a:buSzPct val="50000"/>
              <a:defRPr sz="3800">
                <a:solidFill>
                  <a:srgbClr val="FFFFFF"/>
                </a:solidFill>
              </a:defRPr>
            </a:pPr>
            <a:r>
              <a:t>Ever since the 1500s</a:t>
            </a:r>
          </a:p>
          <a:p>
            <a:pPr marL="603250" indent="-603250" defTabSz="554990">
              <a:lnSpc>
                <a:spcPct val="170000"/>
              </a:lnSpc>
              <a:spcBef>
                <a:spcPts val="0"/>
              </a:spcBef>
              <a:buClr>
                <a:srgbClr val="EF3F35"/>
              </a:buClr>
              <a:buSzPct val="50000"/>
              <a:defRPr sz="3800">
                <a:solidFill>
                  <a:srgbClr val="FFFFFF"/>
                </a:solidFill>
              </a:defRPr>
            </a:pPr>
            <a:r>
              <a:t>It has survived not only five centuries</a:t>
            </a:r>
          </a:p>
          <a:p>
            <a:pPr marL="603250" indent="-603250" defTabSz="554990">
              <a:lnSpc>
                <a:spcPct val="170000"/>
              </a:lnSpc>
              <a:spcBef>
                <a:spcPts val="0"/>
              </a:spcBef>
              <a:buClr>
                <a:srgbClr val="EF3F35"/>
              </a:buClr>
              <a:buSzPct val="50000"/>
              <a:defRPr sz="3800">
                <a:solidFill>
                  <a:srgbClr val="FFFFFF"/>
                </a:solidFill>
              </a:defRPr>
            </a:pPr>
            <a:r>
              <a:t>But also the leap into electronic typesetting</a:t>
            </a:r>
          </a:p>
        </p:txBody>
      </p:sp>
      <p:sp>
        <p:nvSpPr>
          <p:cNvPr id="251" name="Image"/>
          <p:cNvSpPr/>
          <p:nvPr>
            <p:ph type="pic" sz="quarter" idx="15"/>
          </p:nvPr>
        </p:nvSpPr>
        <p:spPr>
          <a:xfrm>
            <a:off x="3428999" y="2332407"/>
            <a:ext cx="6667076" cy="86558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52" name="Corporate Presentation"/>
          <p:cNvSpPr txBox="1"/>
          <p:nvPr/>
        </p:nvSpPr>
        <p:spPr>
          <a:xfrm>
            <a:off x="4636421" y="12761848"/>
            <a:ext cx="1990294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Corporate Presentation</a:t>
            </a:r>
          </a:p>
        </p:txBody>
      </p:sp>
      <p:sp>
        <p:nvSpPr>
          <p:cNvPr id="253" name="Degordian  —"/>
          <p:cNvSpPr txBox="1"/>
          <p:nvPr/>
        </p:nvSpPr>
        <p:spPr>
          <a:xfrm>
            <a:off x="3430142" y="12761848"/>
            <a:ext cx="1268782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Degordian  —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83752" y="12729901"/>
            <a:ext cx="367215" cy="47307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aslov &amp; bulleti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ctangle"/>
          <p:cNvSpPr/>
          <p:nvPr/>
        </p:nvSpPr>
        <p:spPr>
          <a:xfrm>
            <a:off x="-64926" y="-16045"/>
            <a:ext cx="160996" cy="137480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3" name="Rectangle"/>
          <p:cNvSpPr/>
          <p:nvPr/>
        </p:nvSpPr>
        <p:spPr>
          <a:xfrm>
            <a:off x="-64926" y="-3345"/>
            <a:ext cx="160996" cy="137480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4" name="Headline"/>
          <p:cNvSpPr txBox="1"/>
          <p:nvPr>
            <p:ph type="body" sz="quarter" idx="13"/>
          </p:nvPr>
        </p:nvSpPr>
        <p:spPr>
          <a:xfrm>
            <a:off x="3427515" y="2032000"/>
            <a:ext cx="14247226" cy="139702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400">
                <a:solidFill>
                  <a:srgbClr val="FFFFFF"/>
                </a:solidFill>
              </a:defRPr>
            </a:lvl1pPr>
          </a:lstStyle>
          <a:p>
            <a:pPr/>
            <a:r>
              <a:t>Headline</a:t>
            </a:r>
          </a:p>
        </p:txBody>
      </p:sp>
      <p:sp>
        <p:nvSpPr>
          <p:cNvPr id="265" name="02 Process and Services"/>
          <p:cNvSpPr txBox="1"/>
          <p:nvPr>
            <p:ph type="body" sz="quarter" idx="14"/>
          </p:nvPr>
        </p:nvSpPr>
        <p:spPr>
          <a:xfrm>
            <a:off x="3427515" y="615477"/>
            <a:ext cx="2894059" cy="56007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900">
                <a:solidFill>
                  <a:srgbClr val="FFFFFF"/>
                </a:solidFill>
              </a:defRPr>
            </a:lvl1pPr>
          </a:lstStyle>
          <a:p>
            <a:pPr/>
            <a:r>
              <a:t>02 Process and Services</a:t>
            </a:r>
          </a:p>
        </p:txBody>
      </p:sp>
      <p:sp>
        <p:nvSpPr>
          <p:cNvPr id="266" name="Image"/>
          <p:cNvSpPr/>
          <p:nvPr>
            <p:ph type="pic" sz="quarter" idx="15"/>
          </p:nvPr>
        </p:nvSpPr>
        <p:spPr>
          <a:xfrm>
            <a:off x="3437585" y="5608547"/>
            <a:ext cx="8249853" cy="58577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67" name="Lorem Ipsum is simply dummy text of the printing and typesetting industry."/>
          <p:cNvSpPr txBox="1"/>
          <p:nvPr>
            <p:ph type="body" sz="quarter" idx="16"/>
          </p:nvPr>
        </p:nvSpPr>
        <p:spPr>
          <a:xfrm>
            <a:off x="3437585" y="3942915"/>
            <a:ext cx="8249842" cy="126097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Lorem Ipsum is simply dummy text of the printing and typesetting industry.</a:t>
            </a:r>
          </a:p>
        </p:txBody>
      </p:sp>
      <p:sp>
        <p:nvSpPr>
          <p:cNvPr id="268" name="Image"/>
          <p:cNvSpPr/>
          <p:nvPr>
            <p:ph type="pic" sz="quarter" idx="17"/>
          </p:nvPr>
        </p:nvSpPr>
        <p:spPr>
          <a:xfrm>
            <a:off x="12686687" y="5608547"/>
            <a:ext cx="8249852" cy="58577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69" name="Lorem Ipsum is simply dummy text of the printing and typesetting industry."/>
          <p:cNvSpPr txBox="1"/>
          <p:nvPr>
            <p:ph type="body" sz="quarter" idx="18"/>
          </p:nvPr>
        </p:nvSpPr>
        <p:spPr>
          <a:xfrm>
            <a:off x="12686686" y="3942915"/>
            <a:ext cx="8249842" cy="126097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Lorem Ipsum is simply dummy text of the printing and typesetting industry.</a:t>
            </a:r>
          </a:p>
        </p:txBody>
      </p:sp>
      <p:sp>
        <p:nvSpPr>
          <p:cNvPr id="270" name="Corporate Presentation"/>
          <p:cNvSpPr txBox="1"/>
          <p:nvPr>
            <p:ph type="body" sz="quarter" idx="19"/>
          </p:nvPr>
        </p:nvSpPr>
        <p:spPr>
          <a:xfrm>
            <a:off x="4636421" y="12761848"/>
            <a:ext cx="1990294" cy="3587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Corporate Presentation</a:t>
            </a:r>
          </a:p>
        </p:txBody>
      </p:sp>
      <p:sp>
        <p:nvSpPr>
          <p:cNvPr id="271" name="Degordian  —"/>
          <p:cNvSpPr txBox="1"/>
          <p:nvPr/>
        </p:nvSpPr>
        <p:spPr>
          <a:xfrm>
            <a:off x="3430142" y="12761848"/>
            <a:ext cx="1268782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Degordian  —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83752" y="12729901"/>
            <a:ext cx="367215" cy="473076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aslov &amp; bulleti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Rectangle"/>
          <p:cNvSpPr/>
          <p:nvPr/>
        </p:nvSpPr>
        <p:spPr>
          <a:xfrm>
            <a:off x="-64926" y="-16045"/>
            <a:ext cx="160996" cy="137480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1" name="Rectangle"/>
          <p:cNvSpPr/>
          <p:nvPr/>
        </p:nvSpPr>
        <p:spPr>
          <a:xfrm>
            <a:off x="-64926" y="-3345"/>
            <a:ext cx="160996" cy="137480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2" name="Image"/>
          <p:cNvSpPr/>
          <p:nvPr>
            <p:ph type="pic" sz="quarter" idx="13"/>
          </p:nvPr>
        </p:nvSpPr>
        <p:spPr>
          <a:xfrm>
            <a:off x="12271550" y="6811432"/>
            <a:ext cx="9158191" cy="55583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3" name="pasted-image-small.jpg"/>
          <p:cNvSpPr/>
          <p:nvPr>
            <p:ph type="pic" sz="quarter" idx="14"/>
          </p:nvPr>
        </p:nvSpPr>
        <p:spPr>
          <a:xfrm>
            <a:off x="12271550" y="1016526"/>
            <a:ext cx="9158191" cy="55583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4" name="pasted-image-small.jpg"/>
          <p:cNvSpPr/>
          <p:nvPr>
            <p:ph type="pic" sz="quarter" idx="15"/>
          </p:nvPr>
        </p:nvSpPr>
        <p:spPr>
          <a:xfrm>
            <a:off x="2668202" y="6811432"/>
            <a:ext cx="9158190" cy="55583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5" name="Image"/>
          <p:cNvSpPr/>
          <p:nvPr>
            <p:ph type="pic" sz="quarter" idx="16"/>
          </p:nvPr>
        </p:nvSpPr>
        <p:spPr>
          <a:xfrm>
            <a:off x="2668202" y="1016526"/>
            <a:ext cx="9158190" cy="55583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83752" y="12729901"/>
            <a:ext cx="367215" cy="473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aslov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83752" y="12729901"/>
            <a:ext cx="367215" cy="47307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Image"/>
          <p:cNvSpPr/>
          <p:nvPr>
            <p:ph type="pic" sz="quarter" idx="13"/>
          </p:nvPr>
        </p:nvSpPr>
        <p:spPr>
          <a:xfrm>
            <a:off x="2804772" y="2294161"/>
            <a:ext cx="2897569" cy="7729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4" name="Strategija nastupa i komunikacije na društvenim mrežama"/>
          <p:cNvSpPr txBox="1"/>
          <p:nvPr>
            <p:ph type="body" sz="half" idx="14"/>
          </p:nvPr>
        </p:nvSpPr>
        <p:spPr>
          <a:xfrm>
            <a:off x="2665072" y="4435250"/>
            <a:ext cx="18831039" cy="4845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0">
                <a:solidFill>
                  <a:srgbClr val="FFFFFF"/>
                </a:solidFill>
              </a:defRPr>
            </a:lvl1pPr>
          </a:lstStyle>
          <a:p>
            <a:pPr/>
            <a:r>
              <a:t>Strategija nastupa i komunikacije na društvenim mrežama</a:t>
            </a:r>
          </a:p>
        </p:txBody>
      </p:sp>
      <p:sp>
        <p:nvSpPr>
          <p:cNvPr id="25" name="SIJEČANJ 5, 2015"/>
          <p:cNvSpPr txBox="1"/>
          <p:nvPr>
            <p:ph type="body" sz="quarter" idx="15"/>
          </p:nvPr>
        </p:nvSpPr>
        <p:spPr>
          <a:xfrm>
            <a:off x="2728572" y="10605465"/>
            <a:ext cx="2531840" cy="4730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SIJEČANJ 5, 2015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aslov &amp; bulleti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"/>
          <p:cNvSpPr/>
          <p:nvPr/>
        </p:nvSpPr>
        <p:spPr>
          <a:xfrm>
            <a:off x="-64926" y="-16045"/>
            <a:ext cx="160996" cy="137480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95" name="Rectangle"/>
          <p:cNvSpPr/>
          <p:nvPr/>
        </p:nvSpPr>
        <p:spPr>
          <a:xfrm>
            <a:off x="-64926" y="-3345"/>
            <a:ext cx="160996" cy="137480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96" name="Image"/>
          <p:cNvSpPr/>
          <p:nvPr>
            <p:ph type="pic" sz="quarter" idx="13"/>
          </p:nvPr>
        </p:nvSpPr>
        <p:spPr>
          <a:xfrm>
            <a:off x="3501140" y="2021331"/>
            <a:ext cx="7676749" cy="767674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97" name="02 Process and Services"/>
          <p:cNvSpPr txBox="1"/>
          <p:nvPr>
            <p:ph type="body" sz="quarter" idx="14"/>
          </p:nvPr>
        </p:nvSpPr>
        <p:spPr>
          <a:xfrm>
            <a:off x="3429000" y="615477"/>
            <a:ext cx="2894058" cy="56007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900">
                <a:solidFill>
                  <a:srgbClr val="FFFFFF"/>
                </a:solidFill>
              </a:defRPr>
            </a:lvl1pPr>
          </a:lstStyle>
          <a:p>
            <a:pPr/>
            <a:r>
              <a:t>02 Process and Services</a:t>
            </a:r>
          </a:p>
        </p:txBody>
      </p:sp>
      <p:sp>
        <p:nvSpPr>
          <p:cNvPr id="298" name="Corporate Presentation"/>
          <p:cNvSpPr txBox="1"/>
          <p:nvPr>
            <p:ph type="body" sz="quarter" idx="15"/>
          </p:nvPr>
        </p:nvSpPr>
        <p:spPr>
          <a:xfrm>
            <a:off x="4636421" y="12761848"/>
            <a:ext cx="1990294" cy="3587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Corporate Presentation</a:t>
            </a:r>
          </a:p>
        </p:txBody>
      </p:sp>
      <p:sp>
        <p:nvSpPr>
          <p:cNvPr id="299" name="Degordian  —"/>
          <p:cNvSpPr txBox="1"/>
          <p:nvPr/>
        </p:nvSpPr>
        <p:spPr>
          <a:xfrm>
            <a:off x="3430142" y="12761848"/>
            <a:ext cx="1268782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Degordian  —</a:t>
            </a:r>
          </a:p>
        </p:txBody>
      </p:sp>
      <p:sp>
        <p:nvSpPr>
          <p:cNvPr id="300" name="Lorem Ipsum is simply dummy text of the printing and typesetting industry. It has been the #industry#standard"/>
          <p:cNvSpPr txBox="1"/>
          <p:nvPr>
            <p:ph type="body" sz="quarter" idx="16"/>
          </p:nvPr>
        </p:nvSpPr>
        <p:spPr>
          <a:xfrm>
            <a:off x="3407964" y="10031794"/>
            <a:ext cx="7761991" cy="196230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40000"/>
              </a:lnSpc>
              <a:spcBef>
                <a:spcPts val="0"/>
              </a:spcBef>
              <a:buSzTx/>
              <a:buNone/>
              <a:defRPr sz="2600">
                <a:solidFill>
                  <a:srgbClr val="FFFFFF"/>
                </a:solidFill>
              </a:defRPr>
            </a:lvl1pPr>
          </a:lstStyle>
          <a:p>
            <a:pPr/>
            <a:r>
              <a:t>Lorem Ipsum is simply dummy text of the printing and typesetting industry. It has been the #industry#standard</a:t>
            </a:r>
          </a:p>
        </p:txBody>
      </p:sp>
      <p:sp>
        <p:nvSpPr>
          <p:cNvPr id="301" name="Lorem Ipsum is simply dummy text of the printing and typesetting industry. It has been the #industry#standard"/>
          <p:cNvSpPr txBox="1"/>
          <p:nvPr>
            <p:ph type="body" sz="quarter" idx="17"/>
          </p:nvPr>
        </p:nvSpPr>
        <p:spPr>
          <a:xfrm>
            <a:off x="12199050" y="10031794"/>
            <a:ext cx="7761992" cy="196230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40000"/>
              </a:lnSpc>
              <a:spcBef>
                <a:spcPts val="0"/>
              </a:spcBef>
              <a:buSzTx/>
              <a:buNone/>
              <a:defRPr sz="2600">
                <a:solidFill>
                  <a:srgbClr val="FFFFFF"/>
                </a:solidFill>
              </a:defRPr>
            </a:lvl1pPr>
          </a:lstStyle>
          <a:p>
            <a:pPr/>
            <a:r>
              <a:t>Lorem Ipsum is simply dummy text of the printing and typesetting industry. It has been the #industry#standard</a:t>
            </a:r>
          </a:p>
        </p:txBody>
      </p:sp>
      <p:sp>
        <p:nvSpPr>
          <p:cNvPr id="302" name="Image"/>
          <p:cNvSpPr/>
          <p:nvPr>
            <p:ph type="pic" sz="quarter" idx="18"/>
          </p:nvPr>
        </p:nvSpPr>
        <p:spPr>
          <a:xfrm>
            <a:off x="12244403" y="2022124"/>
            <a:ext cx="7670801" cy="7670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83752" y="12729901"/>
            <a:ext cx="367215" cy="473076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aslov &amp; bulleti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rid-1.png" descr="grid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Rectangle"/>
          <p:cNvSpPr/>
          <p:nvPr/>
        </p:nvSpPr>
        <p:spPr>
          <a:xfrm>
            <a:off x="-64926" y="-16045"/>
            <a:ext cx="160996" cy="1374809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13" name="Rectangle"/>
          <p:cNvSpPr/>
          <p:nvPr/>
        </p:nvSpPr>
        <p:spPr>
          <a:xfrm>
            <a:off x="-64926" y="-3345"/>
            <a:ext cx="160996" cy="1374809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14" name="02 Process and Services"/>
          <p:cNvSpPr txBox="1"/>
          <p:nvPr>
            <p:ph type="body" sz="quarter" idx="13"/>
          </p:nvPr>
        </p:nvSpPr>
        <p:spPr>
          <a:xfrm>
            <a:off x="1959914" y="615477"/>
            <a:ext cx="2894059" cy="56007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900">
                <a:solidFill>
                  <a:srgbClr val="FFFFFF"/>
                </a:solidFill>
              </a:defRPr>
            </a:lvl1pPr>
          </a:lstStyle>
          <a:p>
            <a:pPr/>
            <a:r>
              <a:t>02 Process and Services</a:t>
            </a:r>
          </a:p>
        </p:txBody>
      </p:sp>
      <p:sp>
        <p:nvSpPr>
          <p:cNvPr id="315" name="pasted-image-small.jpg"/>
          <p:cNvSpPr/>
          <p:nvPr>
            <p:ph type="pic" sz="quarter" idx="14"/>
          </p:nvPr>
        </p:nvSpPr>
        <p:spPr>
          <a:xfrm>
            <a:off x="2032000" y="2624536"/>
            <a:ext cx="6096065" cy="7128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6" name="Lorem Ipsum is simply dummy text of the printing and typesetting industry."/>
          <p:cNvSpPr txBox="1"/>
          <p:nvPr>
            <p:ph type="body" sz="quarter" idx="15"/>
          </p:nvPr>
        </p:nvSpPr>
        <p:spPr>
          <a:xfrm>
            <a:off x="1930400" y="10235007"/>
            <a:ext cx="6096000" cy="191947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Lorem Ipsum is simply dummy text of the printing and typesetting industry.</a:t>
            </a:r>
          </a:p>
        </p:txBody>
      </p:sp>
      <p:sp>
        <p:nvSpPr>
          <p:cNvPr id="317" name="pasted-image-small.jpg"/>
          <p:cNvSpPr/>
          <p:nvPr>
            <p:ph type="pic" sz="quarter" idx="16"/>
          </p:nvPr>
        </p:nvSpPr>
        <p:spPr>
          <a:xfrm>
            <a:off x="9017000" y="2624536"/>
            <a:ext cx="6096065" cy="7128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8" name="pasted-image-small.jpg"/>
          <p:cNvSpPr/>
          <p:nvPr>
            <p:ph type="pic" sz="quarter" idx="17"/>
          </p:nvPr>
        </p:nvSpPr>
        <p:spPr>
          <a:xfrm>
            <a:off x="16002000" y="2624536"/>
            <a:ext cx="6096065" cy="7128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9" name="Lorem Ipsum is simply dummy text of the printing and typesetting industry."/>
          <p:cNvSpPr txBox="1"/>
          <p:nvPr>
            <p:ph type="body" sz="quarter" idx="18"/>
          </p:nvPr>
        </p:nvSpPr>
        <p:spPr>
          <a:xfrm>
            <a:off x="8915400" y="10235007"/>
            <a:ext cx="6096000" cy="191947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Lorem Ipsum is simply dummy text of the printing and typesetting industry.</a:t>
            </a:r>
          </a:p>
        </p:txBody>
      </p:sp>
      <p:sp>
        <p:nvSpPr>
          <p:cNvPr id="320" name="Lorem Ipsum is simply dummy text of the printing and typesetting industry."/>
          <p:cNvSpPr txBox="1"/>
          <p:nvPr>
            <p:ph type="body" sz="quarter" idx="19"/>
          </p:nvPr>
        </p:nvSpPr>
        <p:spPr>
          <a:xfrm>
            <a:off x="15900400" y="10235007"/>
            <a:ext cx="6203316" cy="205890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Lorem Ipsum is simply dummy text of the printing and typesetting industry.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383752" y="12729901"/>
            <a:ext cx="367215" cy="473076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gordian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roup"/>
          <p:cNvGrpSpPr/>
          <p:nvPr/>
        </p:nvGrpSpPr>
        <p:grpSpPr>
          <a:xfrm>
            <a:off x="9017000" y="4681017"/>
            <a:ext cx="6350000" cy="2217345"/>
            <a:chOff x="0" y="0"/>
            <a:chExt cx="6350000" cy="2217344"/>
          </a:xfrm>
        </p:grpSpPr>
        <p:pic>
          <p:nvPicPr>
            <p:cNvPr id="32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350000" cy="16939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952500" y="1927868"/>
              <a:ext cx="4445000" cy="2894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2" name="Line"/>
          <p:cNvSpPr/>
          <p:nvPr/>
        </p:nvSpPr>
        <p:spPr>
          <a:xfrm>
            <a:off x="2028477" y="10747702"/>
            <a:ext cx="20327044" cy="1"/>
          </a:xfrm>
          <a:prstGeom prst="line">
            <a:avLst/>
          </a:prstGeom>
          <a:ln w="25400">
            <a:solidFill>
              <a:srgbClr val="FFFFFF">
                <a:alpha val="29619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/>
            </a:pPr>
          </a:p>
        </p:txBody>
      </p:sp>
      <p:grpSp>
        <p:nvGrpSpPr>
          <p:cNvPr id="335" name="Group"/>
          <p:cNvGrpSpPr/>
          <p:nvPr/>
        </p:nvGrpSpPr>
        <p:grpSpPr>
          <a:xfrm>
            <a:off x="2028477" y="11715445"/>
            <a:ext cx="4440660" cy="609601"/>
            <a:chOff x="0" y="0"/>
            <a:chExt cx="4440658" cy="609600"/>
          </a:xfrm>
        </p:grpSpPr>
        <p:pic>
          <p:nvPicPr>
            <p:cNvPr id="33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947811" cy="609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4" name="info@degordian.com"/>
            <p:cNvSpPr txBox="1"/>
            <p:nvPr/>
          </p:nvSpPr>
          <p:spPr>
            <a:xfrm>
              <a:off x="1237667" y="36512"/>
              <a:ext cx="3202992" cy="536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2600">
                  <a:solidFill>
                    <a:srgbClr val="FFFFFF"/>
                  </a:solidFill>
                  <a:hlinkClick r:id="rId5" invalidUrl="" action="" tgtFrame="" tooltip="" history="1" highlightClick="0" endSnd="0"/>
                </a:defRPr>
              </a:lvl1pPr>
            </a:lstStyle>
            <a:p>
              <a:pPr/>
              <a:r>
                <a:rPr>
                  <a:hlinkClick r:id="rId5" invalidUrl="" action="" tgtFrame="" tooltip="" history="1" highlightClick="0" endSnd="0"/>
                </a:rPr>
                <a:t>info@degordian.com</a:t>
              </a:r>
            </a:p>
          </p:txBody>
        </p:sp>
      </p:grpSp>
      <p:grpSp>
        <p:nvGrpSpPr>
          <p:cNvPr id="338" name="Group"/>
          <p:cNvGrpSpPr/>
          <p:nvPr/>
        </p:nvGrpSpPr>
        <p:grpSpPr>
          <a:xfrm>
            <a:off x="7371537" y="11715445"/>
            <a:ext cx="4176283" cy="609601"/>
            <a:chOff x="0" y="0"/>
            <a:chExt cx="4176282" cy="609600"/>
          </a:xfrm>
        </p:grpSpPr>
        <p:pic>
          <p:nvPicPr>
            <p:cNvPr id="336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691326" cy="609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7" name="http://degordian.com"/>
            <p:cNvSpPr txBox="1"/>
            <p:nvPr/>
          </p:nvSpPr>
          <p:spPr>
            <a:xfrm>
              <a:off x="925412" y="36512"/>
              <a:ext cx="3250871" cy="536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2600">
                  <a:solidFill>
                    <a:srgbClr val="FFFFFF"/>
                  </a:solidFill>
                  <a:hlinkClick r:id="rId7" invalidUrl="" action="" tgtFrame="" tooltip="" history="1" highlightClick="0" endSnd="0"/>
                </a:defRPr>
              </a:lvl1pPr>
            </a:lstStyle>
            <a:p>
              <a:pPr/>
              <a:r>
                <a:rPr>
                  <a:hlinkClick r:id="rId7" invalidUrl="" action="" tgtFrame="" tooltip="" history="1" highlightClick="0" endSnd="0"/>
                </a:rPr>
                <a:t>http://degordian.com</a:t>
              </a:r>
            </a:p>
          </p:txBody>
        </p:sp>
      </p:grpSp>
      <p:grpSp>
        <p:nvGrpSpPr>
          <p:cNvPr id="341" name="Group"/>
          <p:cNvGrpSpPr/>
          <p:nvPr/>
        </p:nvGrpSpPr>
        <p:grpSpPr>
          <a:xfrm>
            <a:off x="12479077" y="11715445"/>
            <a:ext cx="4382948" cy="609601"/>
            <a:chOff x="0" y="0"/>
            <a:chExt cx="4382947" cy="609600"/>
          </a:xfrm>
        </p:grpSpPr>
        <p:pic>
          <p:nvPicPr>
            <p:cNvPr id="33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96292" cy="609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0" name="facebook.com/degordian"/>
            <p:cNvSpPr txBox="1"/>
            <p:nvPr/>
          </p:nvSpPr>
          <p:spPr>
            <a:xfrm>
              <a:off x="507999" y="36512"/>
              <a:ext cx="3874949" cy="536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2600">
                  <a:solidFill>
                    <a:srgbClr val="FFFFFF"/>
                  </a:solidFill>
                  <a:hlinkClick r:id="rId9" invalidUrl="" action="" tgtFrame="" tooltip="" history="1" highlightClick="0" endSnd="0"/>
                </a:defRPr>
              </a:lvl1pPr>
            </a:lstStyle>
            <a:p>
              <a:pPr/>
              <a:r>
                <a:rPr>
                  <a:hlinkClick r:id="rId9" invalidUrl="" action="" tgtFrame="" tooltip="" history="1" highlightClick="0" endSnd="0"/>
                </a:rPr>
                <a:t>facebook.com/degordian</a:t>
              </a:r>
            </a:p>
          </p:txBody>
        </p:sp>
      </p:grpSp>
      <p:grpSp>
        <p:nvGrpSpPr>
          <p:cNvPr id="344" name="Group"/>
          <p:cNvGrpSpPr/>
          <p:nvPr/>
        </p:nvGrpSpPr>
        <p:grpSpPr>
          <a:xfrm>
            <a:off x="17697764" y="11715445"/>
            <a:ext cx="4367317" cy="609601"/>
            <a:chOff x="0" y="0"/>
            <a:chExt cx="4367315" cy="609600"/>
          </a:xfrm>
        </p:grpSpPr>
        <p:pic>
          <p:nvPicPr>
            <p:cNvPr id="342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750112" cy="609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3" name="twitter.com/degordian"/>
            <p:cNvSpPr txBox="1"/>
            <p:nvPr/>
          </p:nvSpPr>
          <p:spPr>
            <a:xfrm>
              <a:off x="1018706" y="36512"/>
              <a:ext cx="3348610" cy="536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2600">
                  <a:solidFill>
                    <a:srgbClr val="FFFFFF"/>
                  </a:solidFill>
                  <a:hlinkClick r:id="rId11" invalidUrl="" action="" tgtFrame="" tooltip="" history="1" highlightClick="0" endSnd="0"/>
                </a:defRPr>
              </a:lvl1pPr>
            </a:lstStyle>
            <a:p>
              <a:pPr/>
              <a:r>
                <a:rPr>
                  <a:hlinkClick r:id="rId11" invalidUrl="" action="" tgtFrame="" tooltip="" history="1" highlightClick="0" endSnd="0"/>
                </a:rPr>
                <a:t>twitter.com/degordian</a:t>
              </a:r>
            </a:p>
          </p:txBody>
        </p:sp>
      </p:grpSp>
      <p:sp>
        <p:nvSpPr>
          <p:cNvPr id="3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odnaslov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orporate Presentation"/>
          <p:cNvSpPr txBox="1"/>
          <p:nvPr>
            <p:ph type="body" sz="quarter" idx="13"/>
          </p:nvPr>
        </p:nvSpPr>
        <p:spPr>
          <a:xfrm>
            <a:off x="3238620" y="12761848"/>
            <a:ext cx="1990295" cy="3587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Corporate Presentation</a:t>
            </a:r>
          </a:p>
        </p:txBody>
      </p:sp>
      <p:sp>
        <p:nvSpPr>
          <p:cNvPr id="353" name="Degordian  —"/>
          <p:cNvSpPr txBox="1"/>
          <p:nvPr/>
        </p:nvSpPr>
        <p:spPr>
          <a:xfrm>
            <a:off x="2032342" y="12761848"/>
            <a:ext cx="1268782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Degordian  —</a:t>
            </a:r>
          </a:p>
        </p:txBody>
      </p:sp>
      <p:sp>
        <p:nvSpPr>
          <p:cNvPr id="354" name="Thank you!"/>
          <p:cNvSpPr txBox="1"/>
          <p:nvPr>
            <p:ph type="body" sz="quarter" idx="14"/>
          </p:nvPr>
        </p:nvSpPr>
        <p:spPr>
          <a:xfrm>
            <a:off x="6585445" y="4943246"/>
            <a:ext cx="11213110" cy="28225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7600">
                <a:solidFill>
                  <a:srgbClr val="FFFFFF"/>
                </a:solidFill>
              </a:defRPr>
            </a:lvl1pPr>
          </a:lstStyle>
          <a:p>
            <a:pPr/>
            <a:r>
              <a:t>Thank you!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83752" y="12729901"/>
            <a:ext cx="367215" cy="473076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aslovna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trategija nastupa i komunikacije na društvenim mrežama"/>
          <p:cNvSpPr txBox="1"/>
          <p:nvPr>
            <p:ph type="body" sz="half" idx="13"/>
          </p:nvPr>
        </p:nvSpPr>
        <p:spPr>
          <a:xfrm>
            <a:off x="2665072" y="4435250"/>
            <a:ext cx="18831039" cy="4845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0">
                <a:solidFill>
                  <a:srgbClr val="FFFFFF"/>
                </a:solidFill>
              </a:defRPr>
            </a:lvl1pPr>
          </a:lstStyle>
          <a:p>
            <a:pPr/>
            <a:r>
              <a:t>Strategija nastupa i komunikacije na društvenim mrežama</a:t>
            </a:r>
          </a:p>
        </p:txBody>
      </p:sp>
      <p:sp>
        <p:nvSpPr>
          <p:cNvPr id="34" name="Image"/>
          <p:cNvSpPr/>
          <p:nvPr>
            <p:ph type="pic" sz="quarter" idx="14"/>
          </p:nvPr>
        </p:nvSpPr>
        <p:spPr>
          <a:xfrm>
            <a:off x="2461872" y="2235455"/>
            <a:ext cx="3560682" cy="13934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5" name="SIJEČANJ 5, 2015"/>
          <p:cNvSpPr txBox="1"/>
          <p:nvPr>
            <p:ph type="body" sz="quarter" idx="15"/>
          </p:nvPr>
        </p:nvSpPr>
        <p:spPr>
          <a:xfrm>
            <a:off x="2715872" y="10605465"/>
            <a:ext cx="2531840" cy="4730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SIJEČANJ 5, 2015</a:t>
            </a:r>
          </a:p>
        </p:txBody>
      </p:sp>
      <p:pic>
        <p:nvPicPr>
          <p:cNvPr id="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83752" y="12729901"/>
            <a:ext cx="367215" cy="47307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od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Headline"/>
          <p:cNvSpPr txBox="1"/>
          <p:nvPr>
            <p:ph type="body" sz="half" idx="13"/>
          </p:nvPr>
        </p:nvSpPr>
        <p:spPr>
          <a:xfrm>
            <a:off x="3429000" y="2994818"/>
            <a:ext cx="14889481" cy="623964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7600">
                <a:solidFill>
                  <a:srgbClr val="FFFFFF"/>
                </a:solidFill>
              </a:defRPr>
            </a:lvl1pPr>
          </a:lstStyle>
          <a:p>
            <a:pPr/>
            <a:r>
              <a:t>Headline</a:t>
            </a:r>
          </a:p>
        </p:txBody>
      </p:sp>
      <p:sp>
        <p:nvSpPr>
          <p:cNvPr id="45" name="01"/>
          <p:cNvSpPr txBox="1"/>
          <p:nvPr>
            <p:ph type="body" sz="quarter" idx="14"/>
          </p:nvPr>
        </p:nvSpPr>
        <p:spPr>
          <a:xfrm>
            <a:off x="1905000" y="3435439"/>
            <a:ext cx="921491" cy="83784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>
                <a:solidFill>
                  <a:srgbClr val="FFFFFF"/>
                </a:solidFill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46" name="Corporate Presentation"/>
          <p:cNvSpPr txBox="1"/>
          <p:nvPr>
            <p:ph type="body" sz="quarter" idx="15"/>
          </p:nvPr>
        </p:nvSpPr>
        <p:spPr>
          <a:xfrm>
            <a:off x="4701075" y="12761848"/>
            <a:ext cx="1990294" cy="3587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Corporate Presentation</a:t>
            </a:r>
          </a:p>
        </p:txBody>
      </p:sp>
      <p:sp>
        <p:nvSpPr>
          <p:cNvPr id="47" name="Degordian  —"/>
          <p:cNvSpPr txBox="1"/>
          <p:nvPr/>
        </p:nvSpPr>
        <p:spPr>
          <a:xfrm>
            <a:off x="3494796" y="12761848"/>
            <a:ext cx="1268782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Degordian  —</a:t>
            </a:r>
          </a:p>
        </p:txBody>
      </p:sp>
      <p:pic>
        <p:nvPicPr>
          <p:cNvPr id="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83752" y="12729901"/>
            <a:ext cx="367215" cy="473076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odnaslov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Headline"/>
          <p:cNvSpPr txBox="1"/>
          <p:nvPr>
            <p:ph type="body" sz="quarter" idx="13"/>
          </p:nvPr>
        </p:nvSpPr>
        <p:spPr>
          <a:xfrm>
            <a:off x="3429000" y="4264818"/>
            <a:ext cx="14889481" cy="1719088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Headline</a:t>
            </a:r>
          </a:p>
        </p:txBody>
      </p:sp>
      <p:sp>
        <p:nvSpPr>
          <p:cNvPr id="57" name="With some additional content"/>
          <p:cNvSpPr txBox="1"/>
          <p:nvPr>
            <p:ph type="body" sz="quarter" idx="14"/>
          </p:nvPr>
        </p:nvSpPr>
        <p:spPr>
          <a:xfrm>
            <a:off x="3429000" y="5897069"/>
            <a:ext cx="9660108" cy="98983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With some additional content</a:t>
            </a:r>
          </a:p>
        </p:txBody>
      </p:sp>
      <p:sp>
        <p:nvSpPr>
          <p:cNvPr id="58" name="Corporate Presentation"/>
          <p:cNvSpPr txBox="1"/>
          <p:nvPr>
            <p:ph type="body" sz="quarter" idx="15"/>
          </p:nvPr>
        </p:nvSpPr>
        <p:spPr>
          <a:xfrm>
            <a:off x="4701075" y="12761848"/>
            <a:ext cx="1990294" cy="3587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Corporate Presentation</a:t>
            </a:r>
          </a:p>
        </p:txBody>
      </p:sp>
      <p:sp>
        <p:nvSpPr>
          <p:cNvPr id="59" name="Degordian  —"/>
          <p:cNvSpPr txBox="1"/>
          <p:nvPr/>
        </p:nvSpPr>
        <p:spPr>
          <a:xfrm>
            <a:off x="3494796" y="12761848"/>
            <a:ext cx="1268782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Degordian  —</a:t>
            </a:r>
          </a:p>
        </p:txBody>
      </p:sp>
      <p:pic>
        <p:nvPicPr>
          <p:cNvPr id="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83752" y="12729901"/>
            <a:ext cx="367215" cy="473076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01   About Us…"/>
          <p:cNvSpPr txBox="1"/>
          <p:nvPr>
            <p:ph type="body" sz="quarter" idx="13"/>
          </p:nvPr>
        </p:nvSpPr>
        <p:spPr>
          <a:xfrm>
            <a:off x="3429000" y="5305502"/>
            <a:ext cx="7467146" cy="4328094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700">
                <a:solidFill>
                  <a:srgbClr val="FFFFFF"/>
                </a:solidFill>
              </a:defRPr>
            </a:pPr>
            <a:r>
              <a:rPr sz="2800"/>
              <a:t>01</a:t>
            </a:r>
            <a:r>
              <a:t>   </a:t>
            </a:r>
            <a:r>
              <a:rPr sz="4000"/>
              <a:t>About Us</a:t>
            </a:r>
            <a:endParaRPr sz="4000"/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700">
                <a:solidFill>
                  <a:srgbClr val="FFFFFF"/>
                </a:solidFill>
              </a:defRPr>
            </a:pPr>
            <a:r>
              <a:rPr sz="2800"/>
              <a:t>02</a:t>
            </a:r>
            <a:r>
              <a:t>   </a:t>
            </a:r>
            <a:r>
              <a:rPr sz="4000"/>
              <a:t>Process and Services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700">
                <a:solidFill>
                  <a:srgbClr val="FFFFFF"/>
                </a:solidFill>
              </a:defRPr>
            </a:pPr>
            <a:r>
              <a:rPr sz="2800"/>
              <a:t>03</a:t>
            </a:r>
            <a:r>
              <a:t>   </a:t>
            </a:r>
            <a:r>
              <a:rPr sz="4000"/>
              <a:t>Clients and Cases</a:t>
            </a:r>
          </a:p>
        </p:txBody>
      </p:sp>
      <p:sp>
        <p:nvSpPr>
          <p:cNvPr id="69" name="Presentation Summary"/>
          <p:cNvSpPr txBox="1"/>
          <p:nvPr>
            <p:ph type="body" sz="quarter" idx="14"/>
          </p:nvPr>
        </p:nvSpPr>
        <p:spPr>
          <a:xfrm>
            <a:off x="3429000" y="2939404"/>
            <a:ext cx="10489254" cy="149149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7400">
                <a:solidFill>
                  <a:srgbClr val="FFFFFF"/>
                </a:solidFill>
              </a:defRPr>
            </a:lvl1pPr>
          </a:lstStyle>
          <a:p>
            <a:pPr/>
            <a:r>
              <a:t>Presentation Summary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digital startup companies build products and raise investments…"/>
          <p:cNvSpPr txBox="1"/>
          <p:nvPr>
            <p:ph type="body" sz="quarter" idx="13"/>
          </p:nvPr>
        </p:nvSpPr>
        <p:spPr>
          <a:xfrm>
            <a:off x="3416300" y="4877174"/>
            <a:ext cx="12787901" cy="3546095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ct val="200000"/>
              </a:lnSpc>
              <a:spcBef>
                <a:spcPts val="0"/>
              </a:spcBef>
              <a:buSzTx/>
              <a:buNone/>
              <a:defRPr sz="3400">
                <a:solidFill>
                  <a:srgbClr val="FFFFFF"/>
                </a:solidFill>
              </a:defRPr>
            </a:pPr>
            <a:r>
              <a:t>digital startup companies build products and raise investments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SzTx/>
              <a:buNone/>
              <a:defRPr sz="3400">
                <a:solidFill>
                  <a:srgbClr val="FFFFFF"/>
                </a:solidFill>
              </a:defRPr>
            </a:pPr>
            <a:r>
              <a:t>FMCG companies strengthen their brands and engage users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SzTx/>
              <a:buNone/>
              <a:defRPr sz="3400">
                <a:solidFill>
                  <a:srgbClr val="FFFFFF"/>
                </a:solidFill>
              </a:defRPr>
            </a:pPr>
            <a:r>
              <a:t>service companies gather leads and sell </a:t>
            </a:r>
          </a:p>
        </p:txBody>
      </p:sp>
      <p:sp>
        <p:nvSpPr>
          <p:cNvPr id="78" name="Circle"/>
          <p:cNvSpPr/>
          <p:nvPr>
            <p:ph type="body" sz="quarter" idx="14"/>
          </p:nvPr>
        </p:nvSpPr>
        <p:spPr>
          <a:xfrm>
            <a:off x="2975110" y="5198052"/>
            <a:ext cx="78917" cy="78918"/>
          </a:xfrm>
          <a:prstGeom prst="ellipse">
            <a:avLst/>
          </a:prstGeom>
          <a:solidFill>
            <a:srgbClr val="EF3F35"/>
          </a:solidFill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" name="Circle"/>
          <p:cNvSpPr/>
          <p:nvPr>
            <p:ph type="body" sz="quarter" idx="15"/>
          </p:nvPr>
        </p:nvSpPr>
        <p:spPr>
          <a:xfrm>
            <a:off x="2975110" y="6214052"/>
            <a:ext cx="78917" cy="78918"/>
          </a:xfrm>
          <a:prstGeom prst="ellipse">
            <a:avLst/>
          </a:prstGeom>
          <a:solidFill>
            <a:srgbClr val="EF3F35"/>
          </a:solidFill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0" name="Circle"/>
          <p:cNvSpPr/>
          <p:nvPr>
            <p:ph type="body" sz="quarter" idx="16"/>
          </p:nvPr>
        </p:nvSpPr>
        <p:spPr>
          <a:xfrm>
            <a:off x="2975110" y="7293553"/>
            <a:ext cx="78917" cy="78917"/>
          </a:xfrm>
          <a:prstGeom prst="ellipse">
            <a:avLst/>
          </a:prstGeom>
          <a:solidFill>
            <a:srgbClr val="EF3F35"/>
          </a:solidFill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1" name="That means that we enable"/>
          <p:cNvSpPr txBox="1"/>
          <p:nvPr>
            <p:ph type="body" sz="quarter" idx="17"/>
          </p:nvPr>
        </p:nvSpPr>
        <p:spPr>
          <a:xfrm>
            <a:off x="3429000" y="3005534"/>
            <a:ext cx="13155573" cy="139702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400">
                <a:solidFill>
                  <a:srgbClr val="FFFFFF"/>
                </a:solidFill>
              </a:defRPr>
            </a:lvl1pPr>
          </a:lstStyle>
          <a:p>
            <a:pPr/>
            <a:r>
              <a:t>That means that we enable</a:t>
            </a:r>
          </a:p>
        </p:txBody>
      </p:sp>
      <p:pic>
        <p:nvPicPr>
          <p:cNvPr id="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83752" y="12729901"/>
            <a:ext cx="367215" cy="47307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"/>
          <p:cNvSpPr/>
          <p:nvPr/>
        </p:nvSpPr>
        <p:spPr>
          <a:xfrm>
            <a:off x="-64926" y="-16045"/>
            <a:ext cx="160996" cy="137480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1" name="Corporate Presentation"/>
          <p:cNvSpPr txBox="1"/>
          <p:nvPr>
            <p:ph type="body" sz="quarter" idx="13"/>
          </p:nvPr>
        </p:nvSpPr>
        <p:spPr>
          <a:xfrm>
            <a:off x="4636421" y="12761848"/>
            <a:ext cx="1990294" cy="3587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Corporate Presentation</a:t>
            </a:r>
          </a:p>
        </p:txBody>
      </p:sp>
      <p:sp>
        <p:nvSpPr>
          <p:cNvPr id="92" name="Degordian  —"/>
          <p:cNvSpPr txBox="1"/>
          <p:nvPr/>
        </p:nvSpPr>
        <p:spPr>
          <a:xfrm>
            <a:off x="3430142" y="12761848"/>
            <a:ext cx="1268782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Degordian  —</a:t>
            </a:r>
          </a:p>
        </p:txBody>
      </p:sp>
      <p:sp>
        <p:nvSpPr>
          <p:cNvPr id="93" name="We provide a set of digital marketing services tailored to fulfil your business' goals."/>
          <p:cNvSpPr txBox="1"/>
          <p:nvPr>
            <p:ph type="body" sz="quarter" idx="14"/>
          </p:nvPr>
        </p:nvSpPr>
        <p:spPr>
          <a:xfrm>
            <a:off x="3429000" y="3432959"/>
            <a:ext cx="13155573" cy="4643438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400">
                <a:solidFill>
                  <a:srgbClr val="FFFFFF"/>
                </a:solidFill>
              </a:defRPr>
            </a:lvl1pPr>
          </a:lstStyle>
          <a:p>
            <a:pPr/>
            <a:r>
              <a:t>We provide a set of digital marketing services tailored to fulfil your business' goals.</a:t>
            </a:r>
          </a:p>
        </p:txBody>
      </p:sp>
      <p:pic>
        <p:nvPicPr>
          <p:cNvPr id="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83752" y="12729901"/>
            <a:ext cx="367215" cy="473076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"/>
          <p:cNvSpPr/>
          <p:nvPr/>
        </p:nvSpPr>
        <p:spPr>
          <a:xfrm>
            <a:off x="-64926" y="-16045"/>
            <a:ext cx="160996" cy="137480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3" name="Degordian is…"/>
          <p:cNvSpPr txBox="1"/>
          <p:nvPr>
            <p:ph type="body" sz="half" idx="13"/>
          </p:nvPr>
        </p:nvSpPr>
        <p:spPr>
          <a:xfrm>
            <a:off x="3429000" y="2994818"/>
            <a:ext cx="17770457" cy="731417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10400">
                <a:solidFill>
                  <a:srgbClr val="FFFFFF"/>
                </a:solidFill>
              </a:defRPr>
            </a:pPr>
            <a:r>
              <a:t>Degordian is </a:t>
            </a:r>
          </a:p>
          <a:p>
            <a:pPr marL="0" indent="0">
              <a:spcBef>
                <a:spcPts val="0"/>
              </a:spcBef>
              <a:buSzTx/>
              <a:buNone/>
              <a:defRPr sz="10400">
                <a:solidFill>
                  <a:srgbClr val="FFFFFF"/>
                </a:solidFill>
              </a:defRPr>
            </a:pPr>
            <a:r>
              <a:t>an independent </a:t>
            </a:r>
          </a:p>
          <a:p>
            <a:pPr marL="0" indent="0">
              <a:spcBef>
                <a:spcPts val="0"/>
              </a:spcBef>
              <a:buSzTx/>
              <a:buNone/>
              <a:defRPr sz="10400">
                <a:solidFill>
                  <a:srgbClr val="FFFFFF"/>
                </a:solidFill>
              </a:defRPr>
            </a:pPr>
            <a:r>
              <a:t>digital production </a:t>
            </a:r>
          </a:p>
          <a:p>
            <a:pPr marL="0" indent="0">
              <a:spcBef>
                <a:spcPts val="0"/>
              </a:spcBef>
              <a:buSzTx/>
              <a:buNone/>
              <a:defRPr sz="10400">
                <a:solidFill>
                  <a:srgbClr val="FFFFFF"/>
                </a:solidFill>
              </a:defRPr>
            </a:pPr>
            <a:r>
              <a:t>&amp; marketing agency</a:t>
            </a:r>
          </a:p>
        </p:txBody>
      </p:sp>
      <p:sp>
        <p:nvSpPr>
          <p:cNvPr id="104" name="01 About Us"/>
          <p:cNvSpPr txBox="1"/>
          <p:nvPr>
            <p:ph type="body" sz="quarter" idx="14"/>
          </p:nvPr>
        </p:nvSpPr>
        <p:spPr>
          <a:xfrm>
            <a:off x="3427785" y="615477"/>
            <a:ext cx="1644370" cy="56007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900">
                <a:solidFill>
                  <a:srgbClr val="FFFFFF"/>
                </a:solidFill>
              </a:defRPr>
            </a:lvl1pPr>
          </a:lstStyle>
          <a:p>
            <a:pPr/>
            <a:r>
              <a:t>01 About Us</a:t>
            </a:r>
          </a:p>
        </p:txBody>
      </p:sp>
      <p:sp>
        <p:nvSpPr>
          <p:cNvPr id="105" name="Corporate Presentation"/>
          <p:cNvSpPr txBox="1"/>
          <p:nvPr>
            <p:ph type="body" sz="quarter" idx="15"/>
          </p:nvPr>
        </p:nvSpPr>
        <p:spPr>
          <a:xfrm>
            <a:off x="4634406" y="12761848"/>
            <a:ext cx="1990294" cy="3587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Corporate Presentation</a:t>
            </a:r>
          </a:p>
        </p:txBody>
      </p:sp>
      <p:sp>
        <p:nvSpPr>
          <p:cNvPr id="106" name="Degordian  —"/>
          <p:cNvSpPr txBox="1"/>
          <p:nvPr/>
        </p:nvSpPr>
        <p:spPr>
          <a:xfrm>
            <a:off x="3428127" y="12761848"/>
            <a:ext cx="1268782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Degordian  —</a:t>
            </a:r>
          </a:p>
        </p:txBody>
      </p:sp>
      <p:pic>
        <p:nvPicPr>
          <p:cNvPr id="1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83752" y="12729901"/>
            <a:ext cx="367215" cy="473076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2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64926" y="-16045"/>
            <a:ext cx="160996" cy="137480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" name="Corporate Presentation"/>
          <p:cNvSpPr txBox="1"/>
          <p:nvPr/>
        </p:nvSpPr>
        <p:spPr>
          <a:xfrm>
            <a:off x="4636421" y="12761848"/>
            <a:ext cx="1990294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Corporate Presentation</a:t>
            </a:r>
          </a:p>
        </p:txBody>
      </p:sp>
      <p:sp>
        <p:nvSpPr>
          <p:cNvPr id="4" name="Degordian  —"/>
          <p:cNvSpPr txBox="1"/>
          <p:nvPr/>
        </p:nvSpPr>
        <p:spPr>
          <a:xfrm>
            <a:off x="3430142" y="12761848"/>
            <a:ext cx="1268782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Degordian  —</a:t>
            </a: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Relationship Id="rId8" Type="http://schemas.openxmlformats.org/officeDocument/2006/relationships/image" Target="../media/image6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Relationship Id="rId8" Type="http://schemas.openxmlformats.org/officeDocument/2006/relationships/image" Target="../media/image6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Relationship Id="rId8" Type="http://schemas.openxmlformats.org/officeDocument/2006/relationships/image" Target="../media/image6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Relationship Id="rId8" Type="http://schemas.openxmlformats.org/officeDocument/2006/relationships/image" Target="../media/image6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8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"/>
          <p:cNvSpPr/>
          <p:nvPr/>
        </p:nvSpPr>
        <p:spPr>
          <a:xfrm>
            <a:off x="924971" y="1314597"/>
            <a:ext cx="22788058" cy="1108680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pic>
        <p:nvPicPr>
          <p:cNvPr id="413" name="dev.png" descr="de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771" y="2033660"/>
            <a:ext cx="3414117" cy="3414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45346" y="2108025"/>
            <a:ext cx="3265388" cy="3265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15361" y="2485501"/>
            <a:ext cx="1624601" cy="162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84517" y="6030444"/>
            <a:ext cx="1911190" cy="2343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25206" y="5785678"/>
            <a:ext cx="2832816" cy="2832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091942" y="8844040"/>
            <a:ext cx="2832816" cy="2832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Rectangle"/>
          <p:cNvSpPr/>
          <p:nvPr/>
        </p:nvSpPr>
        <p:spPr>
          <a:xfrm>
            <a:off x="924971" y="1314597"/>
            <a:ext cx="22788058" cy="1108680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pic>
        <p:nvPicPr>
          <p:cNvPr id="421" name="dev.png" descr="de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771" y="2033660"/>
            <a:ext cx="3414117" cy="3414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45346" y="2108025"/>
            <a:ext cx="3265388" cy="3265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15361" y="2485501"/>
            <a:ext cx="1624601" cy="162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84517" y="6030444"/>
            <a:ext cx="1911190" cy="2343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25206" y="5785678"/>
            <a:ext cx="2832816" cy="2832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091942" y="8844040"/>
            <a:ext cx="2832816" cy="2832816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Line"/>
          <p:cNvSpPr/>
          <p:nvPr/>
        </p:nvSpPr>
        <p:spPr>
          <a:xfrm>
            <a:off x="12833844" y="4074548"/>
            <a:ext cx="1" cy="16246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428" name="Line"/>
          <p:cNvSpPr/>
          <p:nvPr/>
        </p:nvSpPr>
        <p:spPr>
          <a:xfrm>
            <a:off x="10453223" y="4087791"/>
            <a:ext cx="23737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Rectangle"/>
          <p:cNvSpPr/>
          <p:nvPr/>
        </p:nvSpPr>
        <p:spPr>
          <a:xfrm>
            <a:off x="924971" y="1314597"/>
            <a:ext cx="22788058" cy="1108680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pic>
        <p:nvPicPr>
          <p:cNvPr id="431" name="dev.png" descr="de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771" y="2033660"/>
            <a:ext cx="3414117" cy="3414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45346" y="2108025"/>
            <a:ext cx="3265388" cy="3265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15361" y="2485501"/>
            <a:ext cx="1624601" cy="162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84517" y="6030444"/>
            <a:ext cx="1911190" cy="2343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25206" y="5785678"/>
            <a:ext cx="2832816" cy="2832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091942" y="8844040"/>
            <a:ext cx="2832816" cy="283281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Line"/>
          <p:cNvSpPr/>
          <p:nvPr/>
        </p:nvSpPr>
        <p:spPr>
          <a:xfrm>
            <a:off x="12833844" y="4074548"/>
            <a:ext cx="1" cy="16246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438" name="Line"/>
          <p:cNvSpPr/>
          <p:nvPr/>
        </p:nvSpPr>
        <p:spPr>
          <a:xfrm>
            <a:off x="10453223" y="4087791"/>
            <a:ext cx="23737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439" name="Line"/>
          <p:cNvSpPr/>
          <p:nvPr/>
        </p:nvSpPr>
        <p:spPr>
          <a:xfrm>
            <a:off x="19092081" y="6879560"/>
            <a:ext cx="1" cy="1624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440" name="Line"/>
          <p:cNvSpPr/>
          <p:nvPr/>
        </p:nvSpPr>
        <p:spPr>
          <a:xfrm>
            <a:off x="15819849" y="6892802"/>
            <a:ext cx="326538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"/>
          <p:cNvSpPr/>
          <p:nvPr/>
        </p:nvSpPr>
        <p:spPr>
          <a:xfrm>
            <a:off x="924971" y="1314597"/>
            <a:ext cx="22788058" cy="1108680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pic>
        <p:nvPicPr>
          <p:cNvPr id="443" name="dev.png" descr="de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771" y="2033660"/>
            <a:ext cx="3414117" cy="3414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45346" y="2108025"/>
            <a:ext cx="3265388" cy="3265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15361" y="2485501"/>
            <a:ext cx="1624601" cy="162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84517" y="6030444"/>
            <a:ext cx="1911190" cy="2343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25206" y="5785678"/>
            <a:ext cx="2832816" cy="2832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091942" y="8844040"/>
            <a:ext cx="2832816" cy="2832816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Line"/>
          <p:cNvSpPr/>
          <p:nvPr/>
        </p:nvSpPr>
        <p:spPr>
          <a:xfrm>
            <a:off x="12833844" y="4074548"/>
            <a:ext cx="1" cy="16246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450" name="Line"/>
          <p:cNvSpPr/>
          <p:nvPr/>
        </p:nvSpPr>
        <p:spPr>
          <a:xfrm>
            <a:off x="10453223" y="4087791"/>
            <a:ext cx="23737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451" name="Line"/>
          <p:cNvSpPr/>
          <p:nvPr/>
        </p:nvSpPr>
        <p:spPr>
          <a:xfrm>
            <a:off x="19508348" y="3275491"/>
            <a:ext cx="1" cy="5282395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452" name="Line"/>
          <p:cNvSpPr/>
          <p:nvPr/>
        </p:nvSpPr>
        <p:spPr>
          <a:xfrm>
            <a:off x="10363593" y="3288733"/>
            <a:ext cx="9137911" cy="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453" name="Line"/>
          <p:cNvSpPr/>
          <p:nvPr/>
        </p:nvSpPr>
        <p:spPr>
          <a:xfrm>
            <a:off x="19092081" y="6879560"/>
            <a:ext cx="1" cy="1624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454" name="Line"/>
          <p:cNvSpPr/>
          <p:nvPr/>
        </p:nvSpPr>
        <p:spPr>
          <a:xfrm>
            <a:off x="15819849" y="6892802"/>
            <a:ext cx="326538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Rectangle"/>
          <p:cNvSpPr/>
          <p:nvPr/>
        </p:nvSpPr>
        <p:spPr>
          <a:xfrm>
            <a:off x="924971" y="1314597"/>
            <a:ext cx="22788058" cy="1108680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pic>
        <p:nvPicPr>
          <p:cNvPr id="457" name="dev.png" descr="de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5279" y="1298363"/>
            <a:ext cx="3414117" cy="3414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8980" y="1372728"/>
            <a:ext cx="3265387" cy="3265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29373" y="1804253"/>
            <a:ext cx="1624601" cy="162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91199" y="1833780"/>
            <a:ext cx="1911190" cy="2343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31888" y="1589014"/>
            <a:ext cx="2832816" cy="2832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091942" y="1589014"/>
            <a:ext cx="2832816" cy="2832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Rectangle"/>
          <p:cNvSpPr/>
          <p:nvPr/>
        </p:nvSpPr>
        <p:spPr>
          <a:xfrm>
            <a:off x="924971" y="1314597"/>
            <a:ext cx="22788058" cy="1108680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pic>
        <p:nvPicPr>
          <p:cNvPr id="465" name="dev.png" descr="de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5279" y="1298363"/>
            <a:ext cx="3414117" cy="3414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8980" y="1372728"/>
            <a:ext cx="3265387" cy="3265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29373" y="1804253"/>
            <a:ext cx="1624601" cy="162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91199" y="1833780"/>
            <a:ext cx="1911190" cy="2343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31888" y="1589014"/>
            <a:ext cx="2832816" cy="2832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091942" y="1589014"/>
            <a:ext cx="2832816" cy="2832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550735" y="8519469"/>
            <a:ext cx="3536529" cy="3536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Rectangle"/>
          <p:cNvSpPr/>
          <p:nvPr/>
        </p:nvSpPr>
        <p:spPr>
          <a:xfrm>
            <a:off x="924971" y="1314597"/>
            <a:ext cx="22788058" cy="1108680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pic>
        <p:nvPicPr>
          <p:cNvPr id="474" name="dev.png" descr="de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5279" y="1298363"/>
            <a:ext cx="3414117" cy="3414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8980" y="1372728"/>
            <a:ext cx="3265387" cy="3265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29373" y="1804253"/>
            <a:ext cx="1624601" cy="162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91199" y="1833780"/>
            <a:ext cx="1911190" cy="2343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31888" y="1589014"/>
            <a:ext cx="2832816" cy="2832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091942" y="1589014"/>
            <a:ext cx="2832816" cy="2832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550735" y="8519469"/>
            <a:ext cx="3536529" cy="3536529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Line"/>
          <p:cNvSpPr/>
          <p:nvPr/>
        </p:nvSpPr>
        <p:spPr>
          <a:xfrm>
            <a:off x="4902805" y="4960525"/>
            <a:ext cx="5323705" cy="41556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Rectangle"/>
          <p:cNvSpPr/>
          <p:nvPr/>
        </p:nvSpPr>
        <p:spPr>
          <a:xfrm>
            <a:off x="924971" y="1314597"/>
            <a:ext cx="22788058" cy="1108680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pic>
        <p:nvPicPr>
          <p:cNvPr id="484" name="dev.png" descr="de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5279" y="1298363"/>
            <a:ext cx="3414117" cy="3414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8980" y="1372728"/>
            <a:ext cx="3265387" cy="3265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29373" y="1804253"/>
            <a:ext cx="1624601" cy="162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91199" y="1833780"/>
            <a:ext cx="1911190" cy="2343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31888" y="1589014"/>
            <a:ext cx="2832816" cy="2832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091942" y="1589014"/>
            <a:ext cx="2832816" cy="2832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550735" y="8519469"/>
            <a:ext cx="3536529" cy="3536529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Line"/>
          <p:cNvSpPr/>
          <p:nvPr/>
        </p:nvSpPr>
        <p:spPr>
          <a:xfrm>
            <a:off x="4902805" y="4960525"/>
            <a:ext cx="5323705" cy="41556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492" name="Line"/>
          <p:cNvSpPr/>
          <p:nvPr/>
        </p:nvSpPr>
        <p:spPr>
          <a:xfrm>
            <a:off x="12380475" y="4631446"/>
            <a:ext cx="1" cy="326538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"/>
          <p:cNvSpPr/>
          <p:nvPr/>
        </p:nvSpPr>
        <p:spPr>
          <a:xfrm>
            <a:off x="924971" y="1314597"/>
            <a:ext cx="22788058" cy="1108680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pic>
        <p:nvPicPr>
          <p:cNvPr id="495" name="dev.png" descr="de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5279" y="1298363"/>
            <a:ext cx="3414117" cy="3414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8980" y="1372728"/>
            <a:ext cx="3265387" cy="3265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29373" y="1804253"/>
            <a:ext cx="1624601" cy="162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91199" y="1833780"/>
            <a:ext cx="1911190" cy="2343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31888" y="1589014"/>
            <a:ext cx="2832816" cy="2832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091942" y="1589014"/>
            <a:ext cx="2832816" cy="2832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550735" y="8519469"/>
            <a:ext cx="3536529" cy="3536529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Line"/>
          <p:cNvSpPr/>
          <p:nvPr/>
        </p:nvSpPr>
        <p:spPr>
          <a:xfrm>
            <a:off x="4902805" y="4960525"/>
            <a:ext cx="5323705" cy="41556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503" name="Line"/>
          <p:cNvSpPr/>
          <p:nvPr/>
        </p:nvSpPr>
        <p:spPr>
          <a:xfrm>
            <a:off x="12380475" y="4631446"/>
            <a:ext cx="1" cy="326538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504" name="Line"/>
          <p:cNvSpPr/>
          <p:nvPr/>
        </p:nvSpPr>
        <p:spPr>
          <a:xfrm flipH="1">
            <a:off x="14695667" y="5131619"/>
            <a:ext cx="4492889" cy="41865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https://apiblueprint.org/…"/>
          <p:cNvSpPr txBox="1"/>
          <p:nvPr>
            <p:ph type="body" idx="13"/>
          </p:nvPr>
        </p:nvSpPr>
        <p:spPr>
          <a:xfrm>
            <a:off x="2776480" y="4435250"/>
            <a:ext cx="18831040" cy="8665517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75000"/>
              <a:buChar char="•"/>
              <a:defRPr sz="48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https://apiblueprint.org/</a:t>
            </a:r>
          </a:p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simple</a:t>
            </a:r>
            <a:endParaRPr>
              <a:solidFill>
                <a:schemeClr val="accent5"/>
              </a:solidFill>
            </a:endParaRPr>
          </a:p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expressive</a:t>
            </a:r>
            <a:endParaRPr>
              <a:solidFill>
                <a:schemeClr val="accent5"/>
              </a:solidFill>
            </a:endParaRPr>
          </a:p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quick (once you get to know it)</a:t>
            </a:r>
          </a:p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great tools</a:t>
            </a:r>
          </a:p>
        </p:txBody>
      </p:sp>
      <p:sp>
        <p:nvSpPr>
          <p:cNvPr id="507" name="Documentation"/>
          <p:cNvSpPr txBox="1"/>
          <p:nvPr/>
        </p:nvSpPr>
        <p:spPr>
          <a:xfrm>
            <a:off x="2616200" y="1775618"/>
            <a:ext cx="17526000" cy="1719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l" defTabSz="414781">
              <a:defRPr sz="10224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Documentation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sting (by) documenta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 defTabSz="391414">
              <a:defRPr sz="9648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Testing (by) documentation</a:t>
            </a:r>
          </a:p>
        </p:txBody>
      </p:sp>
      <p:sp>
        <p:nvSpPr>
          <p:cNvPr id="374" name="…or how to maintain your API documentation…"/>
          <p:cNvSpPr txBox="1"/>
          <p:nvPr>
            <p:ph type="body" idx="14"/>
          </p:nvPr>
        </p:nvSpPr>
        <p:spPr>
          <a:xfrm>
            <a:off x="3429000" y="5897069"/>
            <a:ext cx="15289035" cy="182198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…or how to maintain your API documentation…</a:t>
            </a:r>
          </a:p>
        </p:txBody>
      </p:sp>
      <p:sp>
        <p:nvSpPr>
          <p:cNvPr id="375" name="April 2018"/>
          <p:cNvSpPr txBox="1"/>
          <p:nvPr>
            <p:ph type="body" idx="15"/>
          </p:nvPr>
        </p:nvSpPr>
        <p:spPr>
          <a:xfrm>
            <a:off x="4701075" y="12761848"/>
            <a:ext cx="965811" cy="358776"/>
          </a:xfrm>
          <a:prstGeom prst="rect">
            <a:avLst/>
          </a:prstGeom>
        </p:spPr>
        <p:txBody>
          <a:bodyPr/>
          <a:lstStyle/>
          <a:p>
            <a:pPr/>
            <a:r>
              <a:t>April 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Why is this not being used by everybody then?"/>
          <p:cNvSpPr txBox="1"/>
          <p:nvPr>
            <p:ph type="body" idx="13"/>
          </p:nvPr>
        </p:nvSpPr>
        <p:spPr>
          <a:xfrm>
            <a:off x="1415695" y="5817367"/>
            <a:ext cx="21552610" cy="2081266"/>
          </a:xfrm>
          <a:prstGeom prst="rect">
            <a:avLst/>
          </a:prstGeom>
        </p:spPr>
        <p:txBody>
          <a:bodyPr/>
          <a:lstStyle/>
          <a:p>
            <a:pPr algn="ctr" defTabSz="391414">
              <a:defRPr sz="804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Why is this </a:t>
            </a:r>
            <a:r>
              <a:t>not being used by everybody</a:t>
            </a:r>
            <a:r>
              <a:rPr>
                <a:solidFill>
                  <a:srgbClr val="FFFFFF"/>
                </a:solidFill>
              </a:rPr>
              <a:t> then?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maintaining…"/>
          <p:cNvSpPr txBox="1"/>
          <p:nvPr>
            <p:ph type="body" idx="13"/>
          </p:nvPr>
        </p:nvSpPr>
        <p:spPr>
          <a:xfrm>
            <a:off x="2776480" y="4435250"/>
            <a:ext cx="18831040" cy="8665517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maintaining</a:t>
            </a:r>
            <a:endParaRPr>
              <a:solidFill>
                <a:schemeClr val="accent5"/>
              </a:solidFill>
            </a:endParaRPr>
          </a:p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change logs</a:t>
            </a:r>
            <a:endParaRPr>
              <a:solidFill>
                <a:schemeClr val="accent5"/>
              </a:solidFill>
            </a:endParaRPr>
          </a:p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is the documentation right?</a:t>
            </a:r>
          </a:p>
        </p:txBody>
      </p:sp>
      <p:sp>
        <p:nvSpPr>
          <p:cNvPr id="512" name="Documentation"/>
          <p:cNvSpPr txBox="1"/>
          <p:nvPr/>
        </p:nvSpPr>
        <p:spPr>
          <a:xfrm>
            <a:off x="2616200" y="1775618"/>
            <a:ext cx="17526000" cy="1719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l" defTabSz="414781">
              <a:defRPr sz="10224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Documentation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Language-agnostic HTTP API Testing Framework…"/>
          <p:cNvSpPr txBox="1"/>
          <p:nvPr>
            <p:ph type="body" idx="13"/>
          </p:nvPr>
        </p:nvSpPr>
        <p:spPr>
          <a:xfrm>
            <a:off x="2776480" y="4435250"/>
            <a:ext cx="18831040" cy="8665517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Language-agnostic HTTP API Testing Framework</a:t>
            </a:r>
            <a:endParaRPr>
              <a:solidFill>
                <a:schemeClr val="accent5"/>
              </a:solidFill>
            </a:endParaRPr>
          </a:p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tests by </a:t>
            </a:r>
            <a:r>
              <a:rPr>
                <a:solidFill>
                  <a:schemeClr val="accent5"/>
                </a:solidFill>
              </a:rPr>
              <a:t>documentation</a:t>
            </a:r>
            <a:endParaRPr>
              <a:solidFill>
                <a:schemeClr val="accent5"/>
              </a:solidFill>
            </a:endParaRPr>
          </a:p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Requirements:</a:t>
            </a:r>
          </a:p>
          <a:p>
            <a:pPr lvl="1" marL="1333500" indent="-889000">
              <a:spcBef>
                <a:spcPts val="0"/>
              </a:spcBef>
              <a:defRPr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documentation</a:t>
            </a:r>
          </a:p>
          <a:p>
            <a:pPr lvl="1" marL="1333500" indent="-889000">
              <a:spcBef>
                <a:spcPts val="0"/>
              </a:spcBef>
              <a:defRPr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one platform that it supports</a:t>
            </a:r>
          </a:p>
        </p:txBody>
      </p:sp>
      <p:sp>
        <p:nvSpPr>
          <p:cNvPr id="515" name="Dredd"/>
          <p:cNvSpPr txBox="1"/>
          <p:nvPr/>
        </p:nvSpPr>
        <p:spPr>
          <a:xfrm>
            <a:off x="2616200" y="1775618"/>
            <a:ext cx="17526000" cy="1719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l" defTabSz="414781">
              <a:defRPr sz="10224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Dredd</a:t>
            </a:r>
          </a:p>
        </p:txBody>
      </p:sp>
      <p:pic>
        <p:nvPicPr>
          <p:cNvPr id="5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71245" y="774811"/>
            <a:ext cx="10301693" cy="3720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I don’t believe you, show me some code!"/>
          <p:cNvSpPr txBox="1"/>
          <p:nvPr>
            <p:ph type="body" idx="13"/>
          </p:nvPr>
        </p:nvSpPr>
        <p:spPr>
          <a:xfrm>
            <a:off x="1415695" y="5817367"/>
            <a:ext cx="21552610" cy="2081266"/>
          </a:xfrm>
          <a:prstGeom prst="rect">
            <a:avLst/>
          </a:prstGeom>
        </p:spPr>
        <p:txBody>
          <a:bodyPr/>
          <a:lstStyle/>
          <a:p>
            <a:pPr algn="ctr" defTabSz="449833">
              <a:defRPr sz="9239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I don’t believe you, </a:t>
            </a:r>
            <a:r>
              <a:t>show me some code</a:t>
            </a:r>
            <a:r>
              <a:rPr>
                <a:solidFill>
                  <a:srgbClr val="FFFFFF"/>
                </a:solidFill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“hard” to introduce…"/>
          <p:cNvSpPr txBox="1"/>
          <p:nvPr>
            <p:ph type="body" idx="13"/>
          </p:nvPr>
        </p:nvSpPr>
        <p:spPr>
          <a:xfrm>
            <a:off x="2776480" y="4435250"/>
            <a:ext cx="18831040" cy="8665517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“hard” to introduce</a:t>
            </a:r>
            <a:endParaRPr>
              <a:solidFill>
                <a:schemeClr val="accent5"/>
              </a:solidFill>
            </a:endParaRPr>
          </a:p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edge cases around frameworks</a:t>
            </a:r>
          </a:p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yet another system in our stack</a:t>
            </a:r>
          </a:p>
        </p:txBody>
      </p:sp>
      <p:sp>
        <p:nvSpPr>
          <p:cNvPr id="521" name="Drawbacks"/>
          <p:cNvSpPr txBox="1"/>
          <p:nvPr/>
        </p:nvSpPr>
        <p:spPr>
          <a:xfrm>
            <a:off x="2616200" y="1775618"/>
            <a:ext cx="17526000" cy="1719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l" defTabSz="414781">
              <a:defRPr sz="10224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Drawbacks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one source of truth…"/>
          <p:cNvSpPr txBox="1"/>
          <p:nvPr>
            <p:ph type="body" idx="13"/>
          </p:nvPr>
        </p:nvSpPr>
        <p:spPr>
          <a:xfrm>
            <a:off x="2776480" y="4435250"/>
            <a:ext cx="18831040" cy="8665517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one source of truth</a:t>
            </a:r>
            <a:endParaRPr>
              <a:solidFill>
                <a:schemeClr val="accent5"/>
              </a:solidFill>
            </a:endParaRPr>
          </a:p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parallelism</a:t>
            </a:r>
          </a:p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guideline for QA/mobile</a:t>
            </a:r>
          </a:p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no more outdated docs</a:t>
            </a:r>
          </a:p>
        </p:txBody>
      </p:sp>
      <p:sp>
        <p:nvSpPr>
          <p:cNvPr id="524" name="Benefits"/>
          <p:cNvSpPr txBox="1"/>
          <p:nvPr/>
        </p:nvSpPr>
        <p:spPr>
          <a:xfrm>
            <a:off x="2616200" y="1775618"/>
            <a:ext cx="17526000" cy="1719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l" defTabSz="414781">
              <a:defRPr sz="10224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Benefits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onclusion"/>
          <p:cNvSpPr txBox="1"/>
          <p:nvPr>
            <p:ph type="body" idx="13"/>
          </p:nvPr>
        </p:nvSpPr>
        <p:spPr>
          <a:xfrm>
            <a:off x="1415695" y="5817367"/>
            <a:ext cx="21552610" cy="2081266"/>
          </a:xfrm>
          <a:prstGeom prst="rect">
            <a:avLst/>
          </a:prstGeom>
        </p:spPr>
        <p:txBody>
          <a:bodyPr/>
          <a:lstStyle>
            <a:lvl1pPr algn="ctr">
              <a:defRPr sz="120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Rectangle"/>
          <p:cNvSpPr/>
          <p:nvPr/>
        </p:nvSpPr>
        <p:spPr>
          <a:xfrm>
            <a:off x="924971" y="1314597"/>
            <a:ext cx="22788058" cy="1108680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pic>
        <p:nvPicPr>
          <p:cNvPr id="529" name="dev.png" descr="de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1094" y="4742848"/>
            <a:ext cx="4230303" cy="4230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76979" y="5300550"/>
            <a:ext cx="2832817" cy="3473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03010" y="5080481"/>
            <a:ext cx="3913417" cy="3913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09641" y="5121360"/>
            <a:ext cx="3473279" cy="3473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Rectangle"/>
          <p:cNvSpPr/>
          <p:nvPr/>
        </p:nvSpPr>
        <p:spPr>
          <a:xfrm>
            <a:off x="924971" y="1314597"/>
            <a:ext cx="22788058" cy="1108680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pic>
        <p:nvPicPr>
          <p:cNvPr id="535" name="dev.png" descr="de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1094" y="4742848"/>
            <a:ext cx="4230303" cy="4230304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Rectangle"/>
          <p:cNvSpPr/>
          <p:nvPr/>
        </p:nvSpPr>
        <p:spPr>
          <a:xfrm>
            <a:off x="4770401" y="7139161"/>
            <a:ext cx="591689" cy="4730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5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76979" y="5300550"/>
            <a:ext cx="2832817" cy="3473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03010" y="5080481"/>
            <a:ext cx="3913417" cy="3913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09641" y="5121360"/>
            <a:ext cx="3473279" cy="3473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54588" y="7054886"/>
            <a:ext cx="950315" cy="473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83153" y="6123529"/>
            <a:ext cx="692483" cy="344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763749" y="6443524"/>
            <a:ext cx="718940" cy="357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180301" y="6571338"/>
            <a:ext cx="692482" cy="344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hank you!"/>
          <p:cNvSpPr txBox="1"/>
          <p:nvPr>
            <p:ph type="body" idx="13"/>
          </p:nvPr>
        </p:nvSpPr>
        <p:spPr>
          <a:xfrm>
            <a:off x="1996028" y="1046506"/>
            <a:ext cx="14889482" cy="1719088"/>
          </a:xfrm>
          <a:prstGeom prst="rect">
            <a:avLst/>
          </a:prstGeom>
        </p:spPr>
        <p:txBody>
          <a:bodyPr/>
          <a:lstStyle>
            <a:lvl1pPr defTabSz="414781">
              <a:defRPr sz="10224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solidFill>
                  <a:schemeClr val="accent5"/>
                </a:solidFill>
              </a:defRPr>
            </a:pPr>
            <a:r>
              <a:rPr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546" name="Q&amp;A"/>
          <p:cNvSpPr txBox="1"/>
          <p:nvPr>
            <p:ph type="body" idx="14"/>
          </p:nvPr>
        </p:nvSpPr>
        <p:spPr>
          <a:xfrm>
            <a:off x="2066502" y="2745413"/>
            <a:ext cx="15289036" cy="1821980"/>
          </a:xfrm>
          <a:prstGeom prst="rect">
            <a:avLst/>
          </a:prstGeom>
        </p:spPr>
        <p:txBody>
          <a:bodyPr/>
          <a:lstStyle>
            <a:lvl1pPr>
              <a:defRPr sz="64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Q&amp;A</a:t>
            </a:r>
          </a:p>
        </p:txBody>
      </p:sp>
      <p:sp>
        <p:nvSpPr>
          <p:cNvPr id="547" name="April 2018"/>
          <p:cNvSpPr txBox="1"/>
          <p:nvPr>
            <p:ph type="body" idx="15"/>
          </p:nvPr>
        </p:nvSpPr>
        <p:spPr>
          <a:xfrm>
            <a:off x="4701075" y="12761848"/>
            <a:ext cx="965811" cy="358776"/>
          </a:xfrm>
          <a:prstGeom prst="rect">
            <a:avLst/>
          </a:prstGeom>
        </p:spPr>
        <p:txBody>
          <a:bodyPr/>
          <a:lstStyle/>
          <a:p>
            <a:pPr/>
            <a:r>
              <a:t>April 2018</a:t>
            </a:r>
          </a:p>
        </p:txBody>
      </p:sp>
      <p:sp>
        <p:nvSpPr>
          <p:cNvPr id="548" name="http://bit.ly/2GQER8V"/>
          <p:cNvSpPr txBox="1"/>
          <p:nvPr/>
        </p:nvSpPr>
        <p:spPr>
          <a:xfrm>
            <a:off x="16162531" y="11411124"/>
            <a:ext cx="657657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http://bit.ly/2GQER8V</a:t>
            </a:r>
          </a:p>
        </p:txBody>
      </p:sp>
      <p:pic>
        <p:nvPicPr>
          <p:cNvPr id="549" name="static_qr_code_without_logo.jpg" descr="static_qr_code_without_log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20744" y="3193212"/>
            <a:ext cx="7060155" cy="7060154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Give me feedback, please"/>
          <p:cNvSpPr txBox="1"/>
          <p:nvPr/>
        </p:nvSpPr>
        <p:spPr>
          <a:xfrm>
            <a:off x="16526156" y="10316574"/>
            <a:ext cx="5691937" cy="70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700">
                <a:solidFill>
                  <a:srgbClr val="FFFFFF"/>
                </a:solidFill>
              </a:defRPr>
            </a:lvl1pPr>
          </a:lstStyle>
          <a:p>
            <a:pPr/>
            <a:r>
              <a:t>Give me feedback, please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Vilim, not Filip…"/>
          <p:cNvSpPr txBox="1"/>
          <p:nvPr>
            <p:ph type="body" idx="13"/>
          </p:nvPr>
        </p:nvSpPr>
        <p:spPr>
          <a:xfrm>
            <a:off x="2776480" y="4435250"/>
            <a:ext cx="18831040" cy="8665517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Vilim</a:t>
            </a:r>
            <a:r>
              <a:t>, not Filip</a:t>
            </a:r>
          </a:p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Software Developer @ </a:t>
            </a:r>
            <a:r>
              <a:rPr>
                <a:solidFill>
                  <a:schemeClr val="accent5"/>
                </a:solidFill>
              </a:rPr>
              <a:t>Degordian</a:t>
            </a:r>
            <a:endParaRPr>
              <a:solidFill>
                <a:schemeClr val="accent5"/>
              </a:solidFill>
            </a:endParaRPr>
          </a:p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PHP</a:t>
            </a:r>
            <a:r>
              <a:t> &amp; </a:t>
            </a:r>
            <a:r>
              <a:rPr>
                <a:solidFill>
                  <a:schemeClr val="accent5"/>
                </a:solidFill>
              </a:rPr>
              <a:t>JS</a:t>
            </a:r>
            <a:r>
              <a:t> enthusiast</a:t>
            </a:r>
          </a:p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I also love </a:t>
            </a:r>
            <a:r>
              <a:rPr>
                <a:solidFill>
                  <a:schemeClr val="accent5"/>
                </a:solidFill>
              </a:rPr>
              <a:t>TypeScript</a:t>
            </a:r>
            <a:r>
              <a:t>.</a:t>
            </a:r>
          </a:p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Jack of all trades</a:t>
            </a:r>
          </a:p>
          <a:p>
            <a:pPr marL="889000" indent="-889000">
              <a:buSzPct val="75000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Documentation writer</a:t>
            </a:r>
          </a:p>
        </p:txBody>
      </p:sp>
      <p:sp>
        <p:nvSpPr>
          <p:cNvPr id="378" name="Who am I?"/>
          <p:cNvSpPr txBox="1"/>
          <p:nvPr/>
        </p:nvSpPr>
        <p:spPr>
          <a:xfrm>
            <a:off x="2616200" y="1775618"/>
            <a:ext cx="17526000" cy="1719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l" defTabSz="414781">
              <a:defRPr sz="10224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Who am I?</a:t>
            </a:r>
          </a:p>
        </p:txBody>
      </p:sp>
      <p:pic>
        <p:nvPicPr>
          <p:cNvPr id="37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73661" y="1352191"/>
            <a:ext cx="7202352" cy="11011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Documentation?"/>
          <p:cNvSpPr txBox="1"/>
          <p:nvPr>
            <p:ph type="body" idx="13"/>
          </p:nvPr>
        </p:nvSpPr>
        <p:spPr>
          <a:xfrm>
            <a:off x="1415695" y="5817367"/>
            <a:ext cx="21552610" cy="2081266"/>
          </a:xfrm>
          <a:prstGeom prst="rect">
            <a:avLst/>
          </a:prstGeom>
        </p:spPr>
        <p:txBody>
          <a:bodyPr/>
          <a:lstStyle>
            <a:lvl1pPr algn="ctr">
              <a:defRPr sz="1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solidFill>
                  <a:schemeClr val="accent5"/>
                </a:solidFill>
              </a:defRPr>
            </a:pPr>
            <a:r>
              <a:rPr>
                <a:solidFill>
                  <a:srgbClr val="FFFFFF"/>
                </a:solidFill>
              </a:rPr>
              <a:t>Documentation?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Rectangle"/>
          <p:cNvSpPr/>
          <p:nvPr/>
        </p:nvSpPr>
        <p:spPr>
          <a:xfrm>
            <a:off x="797971" y="1314597"/>
            <a:ext cx="22788058" cy="1108680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pic>
        <p:nvPicPr>
          <p:cNvPr id="384" name="dev.png" descr="de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0800" y="3606800"/>
            <a:ext cx="6502400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"/>
          <p:cNvSpPr/>
          <p:nvPr/>
        </p:nvSpPr>
        <p:spPr>
          <a:xfrm>
            <a:off x="924971" y="1314597"/>
            <a:ext cx="22788058" cy="1108680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pic>
        <p:nvPicPr>
          <p:cNvPr id="387" name="dev.png" descr="de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3100" y="3114262"/>
            <a:ext cx="6502401" cy="650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4005" y="4732768"/>
            <a:ext cx="4250464" cy="4250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94020" y="5110245"/>
            <a:ext cx="2510435" cy="2510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ctangle"/>
          <p:cNvSpPr/>
          <p:nvPr/>
        </p:nvSpPr>
        <p:spPr>
          <a:xfrm>
            <a:off x="924971" y="1314597"/>
            <a:ext cx="22788058" cy="1108680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pic>
        <p:nvPicPr>
          <p:cNvPr id="392" name="dev.png" descr="de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3100" y="3114262"/>
            <a:ext cx="6502401" cy="650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4005" y="4732768"/>
            <a:ext cx="4250464" cy="4250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94020" y="5110245"/>
            <a:ext cx="2510435" cy="2510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000447" y="1919461"/>
            <a:ext cx="1911190" cy="23432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ectangle"/>
          <p:cNvSpPr/>
          <p:nvPr/>
        </p:nvSpPr>
        <p:spPr>
          <a:xfrm>
            <a:off x="924971" y="1314597"/>
            <a:ext cx="22788058" cy="1108680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pic>
        <p:nvPicPr>
          <p:cNvPr id="398" name="dev.png" descr="de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3100" y="3114262"/>
            <a:ext cx="6502401" cy="650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4005" y="4732768"/>
            <a:ext cx="4250464" cy="4250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94020" y="5110245"/>
            <a:ext cx="2510435" cy="2510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000447" y="1919461"/>
            <a:ext cx="1911190" cy="2343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539634" y="4949054"/>
            <a:ext cx="2832816" cy="2832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"/>
          <p:cNvSpPr/>
          <p:nvPr/>
        </p:nvSpPr>
        <p:spPr>
          <a:xfrm>
            <a:off x="924971" y="1314597"/>
            <a:ext cx="22788058" cy="1108680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pic>
        <p:nvPicPr>
          <p:cNvPr id="405" name="dev.png" descr="de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3100" y="3114262"/>
            <a:ext cx="6502401" cy="650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4005" y="4732768"/>
            <a:ext cx="4250464" cy="4250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94020" y="5110245"/>
            <a:ext cx="2510435" cy="2510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000447" y="1919461"/>
            <a:ext cx="1911190" cy="2343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539634" y="4949054"/>
            <a:ext cx="2832816" cy="2832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539634" y="8468178"/>
            <a:ext cx="2832816" cy="2832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